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3"/>
  </p:notesMasterIdLst>
  <p:sldIdLst>
    <p:sldId id="256" r:id="rId2"/>
    <p:sldId id="399" r:id="rId3"/>
    <p:sldId id="398" r:id="rId4"/>
    <p:sldId id="413" r:id="rId5"/>
    <p:sldId id="414" r:id="rId6"/>
    <p:sldId id="415" r:id="rId7"/>
    <p:sldId id="401" r:id="rId8"/>
    <p:sldId id="405" r:id="rId9"/>
    <p:sldId id="406" r:id="rId10"/>
    <p:sldId id="402" r:id="rId11"/>
    <p:sldId id="443" r:id="rId12"/>
    <p:sldId id="444" r:id="rId13"/>
    <p:sldId id="445" r:id="rId14"/>
    <p:sldId id="416" r:id="rId15"/>
    <p:sldId id="417" r:id="rId16"/>
    <p:sldId id="418" r:id="rId17"/>
    <p:sldId id="412" r:id="rId18"/>
    <p:sldId id="420" r:id="rId19"/>
    <p:sldId id="421" r:id="rId20"/>
    <p:sldId id="419" r:id="rId21"/>
    <p:sldId id="407" r:id="rId22"/>
    <p:sldId id="440" r:id="rId23"/>
    <p:sldId id="408" r:id="rId24"/>
    <p:sldId id="430" r:id="rId25"/>
    <p:sldId id="409" r:id="rId26"/>
    <p:sldId id="423" r:id="rId27"/>
    <p:sldId id="426" r:id="rId28"/>
    <p:sldId id="425" r:id="rId29"/>
    <p:sldId id="422" r:id="rId30"/>
    <p:sldId id="410" r:id="rId31"/>
    <p:sldId id="437" r:id="rId32"/>
    <p:sldId id="438" r:id="rId33"/>
    <p:sldId id="439" r:id="rId34"/>
    <p:sldId id="431" r:id="rId35"/>
    <p:sldId id="441" r:id="rId36"/>
    <p:sldId id="442" r:id="rId37"/>
    <p:sldId id="435" r:id="rId38"/>
    <p:sldId id="424" r:id="rId39"/>
    <p:sldId id="428" r:id="rId40"/>
    <p:sldId id="432" r:id="rId41"/>
    <p:sldId id="429" r:id="rId42"/>
  </p:sldIdLst>
  <p:sldSz cx="9144000" cy="6858000" type="screen4x3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7650"/>
    <a:srgbClr val="151515"/>
    <a:srgbClr val="1B90F1"/>
    <a:srgbClr val="2B5B9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10" autoAdjust="0"/>
    <p:restoredTop sz="92874" autoAdjust="0"/>
  </p:normalViewPr>
  <p:slideViewPr>
    <p:cSldViewPr snapToGrid="0" snapToObjects="1">
      <p:cViewPr varScale="1">
        <p:scale>
          <a:sx n="108" d="100"/>
          <a:sy n="108" d="100"/>
        </p:scale>
        <p:origin x="-9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B258B-D7C0-44CE-8738-9D28DD1154EA}" type="datetimeFigureOut">
              <a:rPr lang="pl-PL" smtClean="0"/>
              <a:pPr/>
              <a:t>28.06.2022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3346E-9A0D-417C-B26E-DDDB97313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druk 1-4;6-9;11-17;19-20;22-27;29-33;35-41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3346E-9A0D-417C-B26E-DDDB97313F2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3346E-9A0D-417C-B26E-DDDB97313F2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3346E-9A0D-417C-B26E-DDDB97313F2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3346E-9A0D-417C-B26E-DDDB97313F2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3346E-9A0D-417C-B26E-DDDB97313F2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3346E-9A0D-417C-B26E-DDDB97313F2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3346E-9A0D-417C-B26E-DDDB97313F2D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4BED-F79F-44F4-8D38-059225A15B19}" type="datetimeFigureOut">
              <a:rPr lang="pl-PL" smtClean="0"/>
              <a:pPr/>
              <a:t>28.06.2022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91F4-7AC3-46AE-BD86-0F5C549E46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Rectangular Tile Covers of 2D-Strings</a:t>
            </a:r>
            <a:endParaRPr lang="en-US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0166" y="3286124"/>
            <a:ext cx="6400800" cy="17526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en-GB" dirty="0" err="1" smtClean="0">
                <a:solidFill>
                  <a:schemeClr val="bg1">
                    <a:lumMod val="75000"/>
                  </a:schemeClr>
                </a:solidFill>
              </a:rPr>
              <a:t>Jakub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75000"/>
                  </a:schemeClr>
                </a:solidFill>
              </a:rPr>
              <a:t>Radoszewski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bg1">
                    <a:lumMod val="75000"/>
                  </a:schemeClr>
                </a:solidFill>
              </a:rPr>
              <a:t>Wojciech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75000"/>
                  </a:schemeClr>
                </a:solidFill>
              </a:rPr>
              <a:t>Rytter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,</a:t>
            </a: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 Juliusz Straszyński,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Tomasz </a:t>
            </a:r>
            <a:r>
              <a:rPr lang="en-GB" dirty="0" err="1" smtClean="0">
                <a:solidFill>
                  <a:schemeClr val="bg1">
                    <a:lumMod val="75000"/>
                  </a:schemeClr>
                </a:solidFill>
              </a:rPr>
              <a:t>Waleń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, and </a:t>
            </a:r>
            <a:r>
              <a:rPr lang="en-GB" dirty="0" err="1" smtClean="0">
                <a:solidFill>
                  <a:schemeClr val="tx1"/>
                </a:solidFill>
              </a:rPr>
              <a:t>Wiktor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Zuba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University of Warsaw</a:t>
            </a:r>
            <a:r>
              <a:rPr lang="pl-PL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l-PL" dirty="0" smtClean="0">
                <a:solidFill>
                  <a:srgbClr val="151515"/>
                </a:solidFill>
              </a:rPr>
              <a:t>CWI</a:t>
            </a:r>
            <a:endParaRPr lang="en-GB" dirty="0" smtClean="0">
              <a:solidFill>
                <a:srgbClr val="151515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CPM 2022, </a:t>
            </a:r>
            <a:r>
              <a:rPr lang="pl-PL" dirty="0" err="1" smtClean="0">
                <a:solidFill>
                  <a:schemeClr val="tx1"/>
                </a:solidFill>
              </a:rPr>
              <a:t>Prague</a:t>
            </a:r>
            <a:r>
              <a:rPr lang="pl-PL" dirty="0" smtClean="0">
                <a:solidFill>
                  <a:schemeClr val="tx1"/>
                </a:solidFill>
              </a:rPr>
              <a:t> 29.06.2022</a:t>
            </a:r>
          </a:p>
        </p:txBody>
      </p:sp>
      <p:pic>
        <p:nvPicPr>
          <p:cNvPr id="73730" name="Picture 2" descr="Distributed &amp; Interactive Syste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2081" y="5973762"/>
            <a:ext cx="1637770" cy="884238"/>
          </a:xfrm>
          <a:prstGeom prst="rect">
            <a:avLst/>
          </a:prstGeom>
          <a:noFill/>
        </p:spPr>
      </p:pic>
      <p:pic>
        <p:nvPicPr>
          <p:cNvPr id="73732" name="Picture 4" descr="Uniwersytet Warszawski, Poland – ReIR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89" y="5771539"/>
            <a:ext cx="2273754" cy="884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rostokąt 89"/>
          <p:cNvSpPr/>
          <p:nvPr/>
        </p:nvSpPr>
        <p:spPr>
          <a:xfrm>
            <a:off x="339091" y="2568108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1D </a:t>
            </a:r>
            <a:r>
              <a:rPr lang="pl-PL" dirty="0" err="1" smtClean="0"/>
              <a:t>unary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  <p:grpSp>
        <p:nvGrpSpPr>
          <p:cNvPr id="111" name="Grupa 110"/>
          <p:cNvGrpSpPr/>
          <p:nvPr/>
        </p:nvGrpSpPr>
        <p:grpSpPr>
          <a:xfrm>
            <a:off x="3954780" y="1862785"/>
            <a:ext cx="3954777" cy="3761721"/>
            <a:chOff x="3954780" y="1906295"/>
            <a:chExt cx="3954777" cy="3761721"/>
          </a:xfrm>
        </p:grpSpPr>
        <p:grpSp>
          <p:nvGrpSpPr>
            <p:cNvPr id="83" name="Grupa 82"/>
            <p:cNvGrpSpPr/>
            <p:nvPr/>
          </p:nvGrpSpPr>
          <p:grpSpPr>
            <a:xfrm>
              <a:off x="3954780" y="1906296"/>
              <a:ext cx="3954777" cy="3761720"/>
              <a:chOff x="3954780" y="1824360"/>
              <a:chExt cx="3954777" cy="3761720"/>
            </a:xfrm>
          </p:grpSpPr>
          <p:sp>
            <p:nvSpPr>
              <p:cNvPr id="85" name="Prostokąt 84"/>
              <p:cNvSpPr/>
              <p:nvPr/>
            </p:nvSpPr>
            <p:spPr>
              <a:xfrm>
                <a:off x="5273039" y="182436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6" name="Prostokąt 85"/>
              <p:cNvSpPr/>
              <p:nvPr/>
            </p:nvSpPr>
            <p:spPr>
              <a:xfrm>
                <a:off x="6591298" y="182436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8" name="Prostokąt 87"/>
              <p:cNvSpPr/>
              <p:nvPr/>
            </p:nvSpPr>
            <p:spPr>
              <a:xfrm>
                <a:off x="5273039" y="229457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9" name="Prostokąt 88"/>
              <p:cNvSpPr/>
              <p:nvPr/>
            </p:nvSpPr>
            <p:spPr>
              <a:xfrm>
                <a:off x="6591298" y="229457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1" name="Prostokąt 90"/>
              <p:cNvSpPr/>
              <p:nvPr/>
            </p:nvSpPr>
            <p:spPr>
              <a:xfrm>
                <a:off x="5273039" y="276479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2" name="Prostokąt 91"/>
              <p:cNvSpPr/>
              <p:nvPr/>
            </p:nvSpPr>
            <p:spPr>
              <a:xfrm>
                <a:off x="6591298" y="276479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3" name="Prostokąt 92"/>
              <p:cNvSpPr/>
              <p:nvPr/>
            </p:nvSpPr>
            <p:spPr>
              <a:xfrm>
                <a:off x="3954780" y="323500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4" name="Prostokąt 93"/>
              <p:cNvSpPr/>
              <p:nvPr/>
            </p:nvSpPr>
            <p:spPr>
              <a:xfrm>
                <a:off x="5273039" y="323500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5" name="Prostokąt 94"/>
              <p:cNvSpPr/>
              <p:nvPr/>
            </p:nvSpPr>
            <p:spPr>
              <a:xfrm>
                <a:off x="6591298" y="323500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6" name="Prostokąt 95"/>
              <p:cNvSpPr/>
              <p:nvPr/>
            </p:nvSpPr>
            <p:spPr>
              <a:xfrm>
                <a:off x="3954780" y="370522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7" name="Prostokąt 96"/>
              <p:cNvSpPr/>
              <p:nvPr/>
            </p:nvSpPr>
            <p:spPr>
              <a:xfrm>
                <a:off x="5273039" y="370522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8" name="Prostokąt 97"/>
              <p:cNvSpPr/>
              <p:nvPr/>
            </p:nvSpPr>
            <p:spPr>
              <a:xfrm>
                <a:off x="6591298" y="370522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9" name="Prostokąt 98"/>
              <p:cNvSpPr/>
              <p:nvPr/>
            </p:nvSpPr>
            <p:spPr>
              <a:xfrm>
                <a:off x="3954780" y="417543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0" name="Prostokąt 99"/>
              <p:cNvSpPr/>
              <p:nvPr/>
            </p:nvSpPr>
            <p:spPr>
              <a:xfrm>
                <a:off x="5273039" y="417543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1" name="Prostokąt 100"/>
              <p:cNvSpPr/>
              <p:nvPr/>
            </p:nvSpPr>
            <p:spPr>
              <a:xfrm>
                <a:off x="6591298" y="417543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2" name="Prostokąt 101"/>
              <p:cNvSpPr/>
              <p:nvPr/>
            </p:nvSpPr>
            <p:spPr>
              <a:xfrm>
                <a:off x="3954780" y="464565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3" name="Prostokąt 102"/>
              <p:cNvSpPr/>
              <p:nvPr/>
            </p:nvSpPr>
            <p:spPr>
              <a:xfrm>
                <a:off x="5273039" y="464565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4" name="Prostokąt 103"/>
              <p:cNvSpPr/>
              <p:nvPr/>
            </p:nvSpPr>
            <p:spPr>
              <a:xfrm>
                <a:off x="6591298" y="464565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5" name="Prostokąt 104"/>
              <p:cNvSpPr/>
              <p:nvPr/>
            </p:nvSpPr>
            <p:spPr>
              <a:xfrm>
                <a:off x="3954780" y="511586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6" name="Prostokąt 105"/>
              <p:cNvSpPr/>
              <p:nvPr/>
            </p:nvSpPr>
            <p:spPr>
              <a:xfrm>
                <a:off x="5273039" y="511586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7" name="Prostokąt 106"/>
              <p:cNvSpPr/>
              <p:nvPr/>
            </p:nvSpPr>
            <p:spPr>
              <a:xfrm>
                <a:off x="6591298" y="511586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08" name="Prostokąt 107"/>
            <p:cNvSpPr/>
            <p:nvPr/>
          </p:nvSpPr>
          <p:spPr>
            <a:xfrm>
              <a:off x="4833619" y="1906295"/>
              <a:ext cx="439420" cy="141064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394199" y="1906295"/>
              <a:ext cx="439420" cy="141064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10" name="Prostokąt 109"/>
            <p:cNvSpPr/>
            <p:nvPr/>
          </p:nvSpPr>
          <p:spPr>
            <a:xfrm>
              <a:off x="3954780" y="1906295"/>
              <a:ext cx="439420" cy="141064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3954780" y="1862786"/>
            <a:ext cx="3954777" cy="3761720"/>
            <a:chOff x="3954780" y="1824360"/>
            <a:chExt cx="3954777" cy="3761720"/>
          </a:xfrm>
        </p:grpSpPr>
        <p:sp>
          <p:nvSpPr>
            <p:cNvPr id="7" name="Prostokąt 6"/>
            <p:cNvSpPr/>
            <p:nvPr/>
          </p:nvSpPr>
          <p:spPr>
            <a:xfrm>
              <a:off x="3954780" y="182436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5273039" y="182436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6591298" y="182436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954780" y="229457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273039" y="229457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6591298" y="229457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3954780" y="276479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5273039" y="276479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6591298" y="276479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3954780" y="323500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5273039" y="323500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6591298" y="323500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3954780" y="370522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5273039" y="370522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6591298" y="370522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2" name="Prostokąt 21"/>
            <p:cNvSpPr/>
            <p:nvPr/>
          </p:nvSpPr>
          <p:spPr>
            <a:xfrm>
              <a:off x="3954780" y="417543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5273039" y="417543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4" name="Prostokąt 23"/>
            <p:cNvSpPr/>
            <p:nvPr/>
          </p:nvSpPr>
          <p:spPr>
            <a:xfrm>
              <a:off x="6591298" y="417543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3954780" y="464565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5273039" y="464565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7" name="Prostokąt 26"/>
            <p:cNvSpPr/>
            <p:nvPr/>
          </p:nvSpPr>
          <p:spPr>
            <a:xfrm>
              <a:off x="6591298" y="464565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3954780" y="511586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5273039" y="511586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6591298" y="511586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9" name="Grupa 58"/>
          <p:cNvGrpSpPr/>
          <p:nvPr/>
        </p:nvGrpSpPr>
        <p:grpSpPr>
          <a:xfrm>
            <a:off x="3954779" y="1862786"/>
            <a:ext cx="3954780" cy="3761720"/>
            <a:chOff x="457199" y="793776"/>
            <a:chExt cx="3954780" cy="3761720"/>
          </a:xfrm>
        </p:grpSpPr>
        <p:sp>
          <p:nvSpPr>
            <p:cNvPr id="41" name="Prostokąt 40"/>
            <p:cNvSpPr/>
            <p:nvPr/>
          </p:nvSpPr>
          <p:spPr>
            <a:xfrm>
              <a:off x="45719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2" name="Prostokąt 41"/>
            <p:cNvSpPr/>
            <p:nvPr/>
          </p:nvSpPr>
          <p:spPr>
            <a:xfrm>
              <a:off x="896620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133603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4" name="Prostokąt 43"/>
            <p:cNvSpPr/>
            <p:nvPr/>
          </p:nvSpPr>
          <p:spPr>
            <a:xfrm>
              <a:off x="457200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5" name="Prostokąt 44"/>
            <p:cNvSpPr/>
            <p:nvPr/>
          </p:nvSpPr>
          <p:spPr>
            <a:xfrm>
              <a:off x="896620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6" name="Prostokąt 45"/>
            <p:cNvSpPr/>
            <p:nvPr/>
          </p:nvSpPr>
          <p:spPr>
            <a:xfrm>
              <a:off x="1336040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7" name="Prostokąt 46"/>
            <p:cNvSpPr/>
            <p:nvPr/>
          </p:nvSpPr>
          <p:spPr>
            <a:xfrm>
              <a:off x="177545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8" name="Prostokąt 47"/>
            <p:cNvSpPr/>
            <p:nvPr/>
          </p:nvSpPr>
          <p:spPr>
            <a:xfrm>
              <a:off x="221487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9" name="Prostokąt 48"/>
            <p:cNvSpPr/>
            <p:nvPr/>
          </p:nvSpPr>
          <p:spPr>
            <a:xfrm>
              <a:off x="2654298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0" name="Prostokąt 49"/>
            <p:cNvSpPr/>
            <p:nvPr/>
          </p:nvSpPr>
          <p:spPr>
            <a:xfrm>
              <a:off x="177545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1" name="Prostokąt 50"/>
            <p:cNvSpPr/>
            <p:nvPr/>
          </p:nvSpPr>
          <p:spPr>
            <a:xfrm>
              <a:off x="221487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2" name="Prostokąt 51"/>
            <p:cNvSpPr/>
            <p:nvPr/>
          </p:nvSpPr>
          <p:spPr>
            <a:xfrm>
              <a:off x="265429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3" name="Prostokąt 52"/>
            <p:cNvSpPr/>
            <p:nvPr/>
          </p:nvSpPr>
          <p:spPr>
            <a:xfrm>
              <a:off x="309371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4" name="Prostokąt 53"/>
            <p:cNvSpPr/>
            <p:nvPr/>
          </p:nvSpPr>
          <p:spPr>
            <a:xfrm>
              <a:off x="353313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5" name="Prostokąt 54"/>
            <p:cNvSpPr/>
            <p:nvPr/>
          </p:nvSpPr>
          <p:spPr>
            <a:xfrm>
              <a:off x="3972558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6" name="Prostokąt 55"/>
            <p:cNvSpPr/>
            <p:nvPr/>
          </p:nvSpPr>
          <p:spPr>
            <a:xfrm>
              <a:off x="309371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7" name="Prostokąt 56"/>
            <p:cNvSpPr/>
            <p:nvPr/>
          </p:nvSpPr>
          <p:spPr>
            <a:xfrm>
              <a:off x="353313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8" name="Prostokąt 57"/>
            <p:cNvSpPr/>
            <p:nvPr/>
          </p:nvSpPr>
          <p:spPr>
            <a:xfrm>
              <a:off x="397255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sp>
        <p:nvSpPr>
          <p:cNvPr id="116" name="Nawias klamrowy zamykający 115"/>
          <p:cNvSpPr/>
          <p:nvPr/>
        </p:nvSpPr>
        <p:spPr>
          <a:xfrm>
            <a:off x="7992035" y="1862786"/>
            <a:ext cx="295835" cy="37617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Prostokąt 116"/>
          <p:cNvSpPr/>
          <p:nvPr/>
        </p:nvSpPr>
        <p:spPr>
          <a:xfrm>
            <a:off x="8287870" y="3382864"/>
            <a:ext cx="5533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dirty="0" smtClean="0"/>
              <a:t>m</a:t>
            </a:r>
            <a:endParaRPr lang="en-GB" sz="3600" dirty="0"/>
          </a:p>
        </p:txBody>
      </p:sp>
      <p:sp>
        <p:nvSpPr>
          <p:cNvPr id="118" name="Prostokąt 117"/>
          <p:cNvSpPr/>
          <p:nvPr/>
        </p:nvSpPr>
        <p:spPr>
          <a:xfrm>
            <a:off x="5712459" y="6027004"/>
            <a:ext cx="439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n</a:t>
            </a:r>
            <a:endParaRPr lang="en-GB" sz="3600" dirty="0"/>
          </a:p>
        </p:txBody>
      </p:sp>
      <p:sp>
        <p:nvSpPr>
          <p:cNvPr id="119" name="Nawias klamrowy otwierający 118"/>
          <p:cNvSpPr/>
          <p:nvPr/>
        </p:nvSpPr>
        <p:spPr>
          <a:xfrm rot="16200000">
            <a:off x="5727390" y="3973150"/>
            <a:ext cx="409559" cy="39547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Prostokąt 119"/>
          <p:cNvSpPr/>
          <p:nvPr/>
        </p:nvSpPr>
        <p:spPr>
          <a:xfrm>
            <a:off x="339091" y="2568108"/>
            <a:ext cx="1713827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1" name="Prostokąt 120"/>
          <p:cNvSpPr/>
          <p:nvPr/>
        </p:nvSpPr>
        <p:spPr>
          <a:xfrm>
            <a:off x="339091" y="2453548"/>
            <a:ext cx="1823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  <p:sp>
        <p:nvSpPr>
          <p:cNvPr id="122" name="Nawias klamrowy otwierający 121"/>
          <p:cNvSpPr/>
          <p:nvPr/>
        </p:nvSpPr>
        <p:spPr>
          <a:xfrm rot="16200000">
            <a:off x="991226" y="2416516"/>
            <a:ext cx="409559" cy="17138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Prostokąt 122"/>
          <p:cNvSpPr/>
          <p:nvPr/>
        </p:nvSpPr>
        <p:spPr>
          <a:xfrm>
            <a:off x="143436" y="4507960"/>
            <a:ext cx="27611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l</a:t>
            </a:r>
            <a:r>
              <a:rPr lang="pl-PL" sz="2800" dirty="0" smtClean="0"/>
              <a:t> </a:t>
            </a:r>
            <a:r>
              <a:rPr lang="pl-PL" sz="2800" dirty="0" err="1" smtClean="0"/>
              <a:t>divides</a:t>
            </a:r>
            <a:r>
              <a:rPr lang="pl-PL" sz="3600" dirty="0" smtClean="0"/>
              <a:t> n </a:t>
            </a:r>
            <a:r>
              <a:rPr lang="pl-PL" sz="2800" dirty="0" err="1" smtClean="0"/>
              <a:t>or</a:t>
            </a:r>
            <a:r>
              <a:rPr lang="pl-PL" sz="3600" dirty="0" smtClean="0"/>
              <a:t> m</a:t>
            </a:r>
            <a:endParaRPr lang="en-GB" sz="3600" dirty="0"/>
          </a:p>
        </p:txBody>
      </p:sp>
      <p:sp>
        <p:nvSpPr>
          <p:cNvPr id="124" name="Prostokąt 123"/>
          <p:cNvSpPr/>
          <p:nvPr/>
        </p:nvSpPr>
        <p:spPr>
          <a:xfrm>
            <a:off x="1107068" y="3420480"/>
            <a:ext cx="295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l</a:t>
            </a:r>
            <a:endParaRPr lang="en-GB" sz="3600" dirty="0"/>
          </a:p>
        </p:txBody>
      </p:sp>
      <p:sp>
        <p:nvSpPr>
          <p:cNvPr id="87" name="Prostokąt 86"/>
          <p:cNvSpPr/>
          <p:nvPr/>
        </p:nvSpPr>
        <p:spPr>
          <a:xfrm>
            <a:off x="339091" y="2453548"/>
            <a:ext cx="1823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16" grpId="0" animBg="1"/>
      <p:bldP spid="117" grpId="0"/>
      <p:bldP spid="118" grpId="0"/>
      <p:bldP spid="119" grpId="0" animBg="1"/>
      <p:bldP spid="120" grpId="0" animBg="1"/>
      <p:bldP spid="121" grpId="0"/>
      <p:bldP spid="122" grpId="0" animBg="1"/>
      <p:bldP spid="123" grpId="0"/>
      <p:bldP spid="124" grpId="0"/>
      <p:bldP spid="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rostokąt 89"/>
          <p:cNvSpPr/>
          <p:nvPr/>
        </p:nvSpPr>
        <p:spPr>
          <a:xfrm>
            <a:off x="339091" y="2568108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1D </a:t>
            </a:r>
            <a:r>
              <a:rPr lang="pl-PL" dirty="0" err="1" smtClean="0"/>
              <a:t>unary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  <p:grpSp>
        <p:nvGrpSpPr>
          <p:cNvPr id="3" name="Grupa 110"/>
          <p:cNvGrpSpPr/>
          <p:nvPr/>
        </p:nvGrpSpPr>
        <p:grpSpPr>
          <a:xfrm>
            <a:off x="3954780" y="1862785"/>
            <a:ext cx="3954777" cy="3761721"/>
            <a:chOff x="3954780" y="1906295"/>
            <a:chExt cx="3954777" cy="3761721"/>
          </a:xfrm>
        </p:grpSpPr>
        <p:grpSp>
          <p:nvGrpSpPr>
            <p:cNvPr id="5" name="Grupa 82"/>
            <p:cNvGrpSpPr/>
            <p:nvPr/>
          </p:nvGrpSpPr>
          <p:grpSpPr>
            <a:xfrm>
              <a:off x="3954780" y="1906296"/>
              <a:ext cx="3954777" cy="3761720"/>
              <a:chOff x="3954780" y="1824360"/>
              <a:chExt cx="3954777" cy="3761720"/>
            </a:xfrm>
          </p:grpSpPr>
          <p:sp>
            <p:nvSpPr>
              <p:cNvPr id="85" name="Prostokąt 84"/>
              <p:cNvSpPr/>
              <p:nvPr/>
            </p:nvSpPr>
            <p:spPr>
              <a:xfrm>
                <a:off x="5273039" y="182436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6" name="Prostokąt 85"/>
              <p:cNvSpPr/>
              <p:nvPr/>
            </p:nvSpPr>
            <p:spPr>
              <a:xfrm>
                <a:off x="6591298" y="182436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8" name="Prostokąt 87"/>
              <p:cNvSpPr/>
              <p:nvPr/>
            </p:nvSpPr>
            <p:spPr>
              <a:xfrm>
                <a:off x="5273039" y="229457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9" name="Prostokąt 88"/>
              <p:cNvSpPr/>
              <p:nvPr/>
            </p:nvSpPr>
            <p:spPr>
              <a:xfrm>
                <a:off x="6591298" y="229457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1" name="Prostokąt 90"/>
              <p:cNvSpPr/>
              <p:nvPr/>
            </p:nvSpPr>
            <p:spPr>
              <a:xfrm>
                <a:off x="5273039" y="276479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2" name="Prostokąt 91"/>
              <p:cNvSpPr/>
              <p:nvPr/>
            </p:nvSpPr>
            <p:spPr>
              <a:xfrm>
                <a:off x="6591298" y="276479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3" name="Prostokąt 92"/>
              <p:cNvSpPr/>
              <p:nvPr/>
            </p:nvSpPr>
            <p:spPr>
              <a:xfrm>
                <a:off x="3954780" y="323500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4" name="Prostokąt 93"/>
              <p:cNvSpPr/>
              <p:nvPr/>
            </p:nvSpPr>
            <p:spPr>
              <a:xfrm>
                <a:off x="5273039" y="323500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5" name="Prostokąt 94"/>
              <p:cNvSpPr/>
              <p:nvPr/>
            </p:nvSpPr>
            <p:spPr>
              <a:xfrm>
                <a:off x="6591298" y="323500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6" name="Prostokąt 95"/>
              <p:cNvSpPr/>
              <p:nvPr/>
            </p:nvSpPr>
            <p:spPr>
              <a:xfrm>
                <a:off x="3954780" y="370522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7" name="Prostokąt 96"/>
              <p:cNvSpPr/>
              <p:nvPr/>
            </p:nvSpPr>
            <p:spPr>
              <a:xfrm>
                <a:off x="5273039" y="370522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8" name="Prostokąt 97"/>
              <p:cNvSpPr/>
              <p:nvPr/>
            </p:nvSpPr>
            <p:spPr>
              <a:xfrm>
                <a:off x="6591298" y="370522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9" name="Prostokąt 98"/>
              <p:cNvSpPr/>
              <p:nvPr/>
            </p:nvSpPr>
            <p:spPr>
              <a:xfrm>
                <a:off x="3954780" y="417543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0" name="Prostokąt 99"/>
              <p:cNvSpPr/>
              <p:nvPr/>
            </p:nvSpPr>
            <p:spPr>
              <a:xfrm>
                <a:off x="5273039" y="417543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1" name="Prostokąt 100"/>
              <p:cNvSpPr/>
              <p:nvPr/>
            </p:nvSpPr>
            <p:spPr>
              <a:xfrm>
                <a:off x="6591298" y="417543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2" name="Prostokąt 101"/>
              <p:cNvSpPr/>
              <p:nvPr/>
            </p:nvSpPr>
            <p:spPr>
              <a:xfrm>
                <a:off x="3954780" y="464565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3" name="Prostokąt 102"/>
              <p:cNvSpPr/>
              <p:nvPr/>
            </p:nvSpPr>
            <p:spPr>
              <a:xfrm>
                <a:off x="5273039" y="464565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4" name="Prostokąt 103"/>
              <p:cNvSpPr/>
              <p:nvPr/>
            </p:nvSpPr>
            <p:spPr>
              <a:xfrm>
                <a:off x="6591298" y="4645650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5" name="Prostokąt 104"/>
              <p:cNvSpPr/>
              <p:nvPr/>
            </p:nvSpPr>
            <p:spPr>
              <a:xfrm>
                <a:off x="3954780" y="511586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6" name="Prostokąt 105"/>
              <p:cNvSpPr/>
              <p:nvPr/>
            </p:nvSpPr>
            <p:spPr>
              <a:xfrm>
                <a:off x="5273039" y="511586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7" name="Prostokąt 106"/>
              <p:cNvSpPr/>
              <p:nvPr/>
            </p:nvSpPr>
            <p:spPr>
              <a:xfrm>
                <a:off x="6591298" y="5115865"/>
                <a:ext cx="1318259" cy="470215"/>
              </a:xfrm>
              <a:prstGeom prst="rect">
                <a:avLst/>
              </a:prstGeom>
              <a:solidFill>
                <a:srgbClr val="1B90F1">
                  <a:alpha val="49804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08" name="Prostokąt 107"/>
            <p:cNvSpPr/>
            <p:nvPr/>
          </p:nvSpPr>
          <p:spPr>
            <a:xfrm>
              <a:off x="4833619" y="1906295"/>
              <a:ext cx="439420" cy="141064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394199" y="1906295"/>
              <a:ext cx="439420" cy="141064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10" name="Prostokąt 109"/>
            <p:cNvSpPr/>
            <p:nvPr/>
          </p:nvSpPr>
          <p:spPr>
            <a:xfrm>
              <a:off x="3954780" y="1906295"/>
              <a:ext cx="439420" cy="141064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sp>
        <p:nvSpPr>
          <p:cNvPr id="121" name="Prostokąt 120"/>
          <p:cNvSpPr/>
          <p:nvPr/>
        </p:nvSpPr>
        <p:spPr>
          <a:xfrm>
            <a:off x="339091" y="2453548"/>
            <a:ext cx="1823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rostokąt 89"/>
          <p:cNvSpPr/>
          <p:nvPr/>
        </p:nvSpPr>
        <p:spPr>
          <a:xfrm>
            <a:off x="339091" y="2568108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1D </a:t>
            </a:r>
            <a:r>
              <a:rPr lang="pl-PL" dirty="0" err="1" smtClean="0"/>
              <a:t>unary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  <p:grpSp>
        <p:nvGrpSpPr>
          <p:cNvPr id="6" name="Grupa 30"/>
          <p:cNvGrpSpPr/>
          <p:nvPr/>
        </p:nvGrpSpPr>
        <p:grpSpPr>
          <a:xfrm>
            <a:off x="3954780" y="1862786"/>
            <a:ext cx="3954777" cy="3761720"/>
            <a:chOff x="3954780" y="1824360"/>
            <a:chExt cx="3954777" cy="3761720"/>
          </a:xfrm>
        </p:grpSpPr>
        <p:sp>
          <p:nvSpPr>
            <p:cNvPr id="7" name="Prostokąt 6"/>
            <p:cNvSpPr/>
            <p:nvPr/>
          </p:nvSpPr>
          <p:spPr>
            <a:xfrm>
              <a:off x="3954780" y="182436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5273039" y="182436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6591298" y="182436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954780" y="229457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273039" y="229457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6591298" y="229457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3954780" y="276479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5273039" y="276479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6591298" y="276479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3954780" y="323500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5273039" y="323500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6591298" y="323500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3954780" y="370522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5273039" y="370522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6591298" y="370522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2" name="Prostokąt 21"/>
            <p:cNvSpPr/>
            <p:nvPr/>
          </p:nvSpPr>
          <p:spPr>
            <a:xfrm>
              <a:off x="3954780" y="417543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5273039" y="417543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4" name="Prostokąt 23"/>
            <p:cNvSpPr/>
            <p:nvPr/>
          </p:nvSpPr>
          <p:spPr>
            <a:xfrm>
              <a:off x="6591298" y="417543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3954780" y="464565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5273039" y="464565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7" name="Prostokąt 26"/>
            <p:cNvSpPr/>
            <p:nvPr/>
          </p:nvSpPr>
          <p:spPr>
            <a:xfrm>
              <a:off x="6591298" y="4645650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3954780" y="511586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5273039" y="511586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6591298" y="5115865"/>
              <a:ext cx="1318259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sp>
        <p:nvSpPr>
          <p:cNvPr id="121" name="Prostokąt 120"/>
          <p:cNvSpPr/>
          <p:nvPr/>
        </p:nvSpPr>
        <p:spPr>
          <a:xfrm>
            <a:off x="339091" y="2453548"/>
            <a:ext cx="1823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1D </a:t>
            </a:r>
            <a:r>
              <a:rPr lang="pl-PL" dirty="0" err="1" smtClean="0"/>
              <a:t>unary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  <p:grpSp>
        <p:nvGrpSpPr>
          <p:cNvPr id="31" name="Grupa 58"/>
          <p:cNvGrpSpPr/>
          <p:nvPr/>
        </p:nvGrpSpPr>
        <p:grpSpPr>
          <a:xfrm>
            <a:off x="3954779" y="1862786"/>
            <a:ext cx="3954780" cy="3761720"/>
            <a:chOff x="457199" y="793776"/>
            <a:chExt cx="3954780" cy="3761720"/>
          </a:xfrm>
        </p:grpSpPr>
        <p:sp>
          <p:nvSpPr>
            <p:cNvPr id="41" name="Prostokąt 40"/>
            <p:cNvSpPr/>
            <p:nvPr/>
          </p:nvSpPr>
          <p:spPr>
            <a:xfrm>
              <a:off x="45719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2" name="Prostokąt 41"/>
            <p:cNvSpPr/>
            <p:nvPr/>
          </p:nvSpPr>
          <p:spPr>
            <a:xfrm>
              <a:off x="896620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133603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4" name="Prostokąt 43"/>
            <p:cNvSpPr/>
            <p:nvPr/>
          </p:nvSpPr>
          <p:spPr>
            <a:xfrm>
              <a:off x="457200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5" name="Prostokąt 44"/>
            <p:cNvSpPr/>
            <p:nvPr/>
          </p:nvSpPr>
          <p:spPr>
            <a:xfrm>
              <a:off x="896620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6" name="Prostokąt 45"/>
            <p:cNvSpPr/>
            <p:nvPr/>
          </p:nvSpPr>
          <p:spPr>
            <a:xfrm>
              <a:off x="1336040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7" name="Prostokąt 46"/>
            <p:cNvSpPr/>
            <p:nvPr/>
          </p:nvSpPr>
          <p:spPr>
            <a:xfrm>
              <a:off x="177545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8" name="Prostokąt 47"/>
            <p:cNvSpPr/>
            <p:nvPr/>
          </p:nvSpPr>
          <p:spPr>
            <a:xfrm>
              <a:off x="221487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9" name="Prostokąt 48"/>
            <p:cNvSpPr/>
            <p:nvPr/>
          </p:nvSpPr>
          <p:spPr>
            <a:xfrm>
              <a:off x="2654298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0" name="Prostokąt 49"/>
            <p:cNvSpPr/>
            <p:nvPr/>
          </p:nvSpPr>
          <p:spPr>
            <a:xfrm>
              <a:off x="177545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1" name="Prostokąt 50"/>
            <p:cNvSpPr/>
            <p:nvPr/>
          </p:nvSpPr>
          <p:spPr>
            <a:xfrm>
              <a:off x="221487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2" name="Prostokąt 51"/>
            <p:cNvSpPr/>
            <p:nvPr/>
          </p:nvSpPr>
          <p:spPr>
            <a:xfrm>
              <a:off x="265429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3" name="Prostokąt 52"/>
            <p:cNvSpPr/>
            <p:nvPr/>
          </p:nvSpPr>
          <p:spPr>
            <a:xfrm>
              <a:off x="309371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4" name="Prostokąt 53"/>
            <p:cNvSpPr/>
            <p:nvPr/>
          </p:nvSpPr>
          <p:spPr>
            <a:xfrm>
              <a:off x="3533139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5" name="Prostokąt 54"/>
            <p:cNvSpPr/>
            <p:nvPr/>
          </p:nvSpPr>
          <p:spPr>
            <a:xfrm>
              <a:off x="3972558" y="79377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6" name="Prostokąt 55"/>
            <p:cNvSpPr/>
            <p:nvPr/>
          </p:nvSpPr>
          <p:spPr>
            <a:xfrm>
              <a:off x="309371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7" name="Prostokąt 56"/>
            <p:cNvSpPr/>
            <p:nvPr/>
          </p:nvSpPr>
          <p:spPr>
            <a:xfrm>
              <a:off x="353313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8" name="Prostokąt 57"/>
            <p:cNvSpPr/>
            <p:nvPr/>
          </p:nvSpPr>
          <p:spPr>
            <a:xfrm>
              <a:off x="3972559" y="2674636"/>
              <a:ext cx="439420" cy="188086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sp>
        <p:nvSpPr>
          <p:cNvPr id="116" name="Nawias klamrowy zamykający 115"/>
          <p:cNvSpPr/>
          <p:nvPr/>
        </p:nvSpPr>
        <p:spPr>
          <a:xfrm>
            <a:off x="7992035" y="1862786"/>
            <a:ext cx="295835" cy="37617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Prostokąt 116"/>
          <p:cNvSpPr/>
          <p:nvPr/>
        </p:nvSpPr>
        <p:spPr>
          <a:xfrm>
            <a:off x="8287870" y="3382864"/>
            <a:ext cx="5533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dirty="0" smtClean="0"/>
              <a:t>m</a:t>
            </a:r>
            <a:endParaRPr lang="en-GB" sz="3600" dirty="0"/>
          </a:p>
        </p:txBody>
      </p:sp>
      <p:sp>
        <p:nvSpPr>
          <p:cNvPr id="118" name="Prostokąt 117"/>
          <p:cNvSpPr/>
          <p:nvPr/>
        </p:nvSpPr>
        <p:spPr>
          <a:xfrm>
            <a:off x="5712459" y="6027004"/>
            <a:ext cx="439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n</a:t>
            </a:r>
            <a:endParaRPr lang="en-GB" sz="3600" dirty="0"/>
          </a:p>
        </p:txBody>
      </p:sp>
      <p:sp>
        <p:nvSpPr>
          <p:cNvPr id="119" name="Nawias klamrowy otwierający 118"/>
          <p:cNvSpPr/>
          <p:nvPr/>
        </p:nvSpPr>
        <p:spPr>
          <a:xfrm rot="16200000">
            <a:off x="5727390" y="3973150"/>
            <a:ext cx="409559" cy="39547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Prostokąt 119"/>
          <p:cNvSpPr/>
          <p:nvPr/>
        </p:nvSpPr>
        <p:spPr>
          <a:xfrm>
            <a:off x="339093" y="2568108"/>
            <a:ext cx="1713827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2" name="Nawias klamrowy otwierający 121"/>
          <p:cNvSpPr/>
          <p:nvPr/>
        </p:nvSpPr>
        <p:spPr>
          <a:xfrm rot="16200000">
            <a:off x="991226" y="2416516"/>
            <a:ext cx="409559" cy="17138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Prostokąt 122"/>
          <p:cNvSpPr/>
          <p:nvPr/>
        </p:nvSpPr>
        <p:spPr>
          <a:xfrm>
            <a:off x="143436" y="4507960"/>
            <a:ext cx="27611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l</a:t>
            </a:r>
            <a:r>
              <a:rPr lang="pl-PL" sz="2800" dirty="0" smtClean="0"/>
              <a:t> </a:t>
            </a:r>
            <a:r>
              <a:rPr lang="pl-PL" sz="2800" dirty="0" err="1" smtClean="0"/>
              <a:t>divides</a:t>
            </a:r>
            <a:r>
              <a:rPr lang="pl-PL" sz="3600" dirty="0" smtClean="0"/>
              <a:t> n </a:t>
            </a:r>
            <a:r>
              <a:rPr lang="pl-PL" sz="2800" dirty="0" err="1" smtClean="0"/>
              <a:t>or</a:t>
            </a:r>
            <a:r>
              <a:rPr lang="pl-PL" sz="3600" dirty="0" smtClean="0"/>
              <a:t> m</a:t>
            </a:r>
            <a:endParaRPr lang="en-GB" sz="3600" dirty="0"/>
          </a:p>
        </p:txBody>
      </p:sp>
      <p:sp>
        <p:nvSpPr>
          <p:cNvPr id="124" name="Prostokąt 123"/>
          <p:cNvSpPr/>
          <p:nvPr/>
        </p:nvSpPr>
        <p:spPr>
          <a:xfrm>
            <a:off x="1107068" y="3420480"/>
            <a:ext cx="295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l</a:t>
            </a:r>
            <a:endParaRPr lang="en-GB" sz="3600" dirty="0"/>
          </a:p>
        </p:txBody>
      </p:sp>
      <p:sp>
        <p:nvSpPr>
          <p:cNvPr id="87" name="Prostokąt 86"/>
          <p:cNvSpPr/>
          <p:nvPr/>
        </p:nvSpPr>
        <p:spPr>
          <a:xfrm>
            <a:off x="339091" y="2453548"/>
            <a:ext cx="1823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/>
      <p:bldP spid="118" grpId="0"/>
      <p:bldP spid="119" grpId="0" animBg="1"/>
      <p:bldP spid="120" grpId="0" animBg="1"/>
      <p:bldP spid="122" grpId="0" animBg="1"/>
      <p:bldP spid="123" grpId="0"/>
      <p:bldP spid="124" grpId="0"/>
      <p:bldP spid="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1D </a:t>
            </a:r>
            <a:r>
              <a:rPr lang="pl-PL" dirty="0" err="1" smtClean="0"/>
              <a:t>unary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339091" y="2568108"/>
            <a:ext cx="2636518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4" name="Prostokąt 73"/>
          <p:cNvSpPr/>
          <p:nvPr/>
        </p:nvSpPr>
        <p:spPr>
          <a:xfrm>
            <a:off x="339091" y="2453548"/>
            <a:ext cx="27317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  <p:sp>
        <p:nvSpPr>
          <p:cNvPr id="75" name="Prostokąt 74"/>
          <p:cNvSpPr/>
          <p:nvPr/>
        </p:nvSpPr>
        <p:spPr>
          <a:xfrm>
            <a:off x="143436" y="3553853"/>
            <a:ext cx="3209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Consider</a:t>
            </a:r>
            <a:r>
              <a:rPr lang="pl-PL" sz="2800" dirty="0" smtClean="0"/>
              <a:t> l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does</a:t>
            </a:r>
            <a:r>
              <a:rPr lang="pl-PL" sz="2800" dirty="0" smtClean="0"/>
              <a:t> not </a:t>
            </a:r>
            <a:r>
              <a:rPr lang="pl-PL" sz="2800" dirty="0" err="1" smtClean="0"/>
              <a:t>divide</a:t>
            </a:r>
            <a:r>
              <a:rPr lang="pl-PL" sz="2800" dirty="0" smtClean="0"/>
              <a:t> n </a:t>
            </a:r>
            <a:r>
              <a:rPr lang="pl-PL" sz="2800" dirty="0" err="1" smtClean="0"/>
              <a:t>or</a:t>
            </a:r>
            <a:r>
              <a:rPr lang="pl-PL" sz="2800" dirty="0" smtClean="0"/>
              <a:t> m.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1D </a:t>
            </a:r>
            <a:r>
              <a:rPr lang="pl-PL" dirty="0" err="1" smtClean="0"/>
              <a:t>unary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1 2 3 4 5 6 1 2 3</a:t>
            </a:r>
          </a:p>
          <a:p>
            <a:r>
              <a:rPr lang="pl-PL" sz="3200" dirty="0" smtClean="0">
                <a:latin typeface="Consolas" pitchFamily="49" charset="0"/>
              </a:rPr>
              <a:t>2 3 4 5 6 1 2 3 4</a:t>
            </a:r>
          </a:p>
          <a:p>
            <a:r>
              <a:rPr lang="pl-PL" sz="3200" dirty="0" smtClean="0">
                <a:latin typeface="Consolas" pitchFamily="49" charset="0"/>
              </a:rPr>
              <a:t>3 4 5 6 1 2 3 4 5</a:t>
            </a:r>
          </a:p>
          <a:p>
            <a:r>
              <a:rPr lang="pl-PL" sz="3200" dirty="0" smtClean="0">
                <a:latin typeface="Consolas" pitchFamily="49" charset="0"/>
              </a:rPr>
              <a:t>4 5 6 1 2 3 4 5 6</a:t>
            </a:r>
          </a:p>
          <a:p>
            <a:r>
              <a:rPr lang="pl-PL" sz="3200" dirty="0" smtClean="0">
                <a:latin typeface="Consolas" pitchFamily="49" charset="0"/>
              </a:rPr>
              <a:t>5 6 1 2 3 4 5 6 1</a:t>
            </a:r>
          </a:p>
          <a:p>
            <a:r>
              <a:rPr lang="pl-PL" sz="3200" dirty="0" smtClean="0">
                <a:latin typeface="Consolas" pitchFamily="49" charset="0"/>
              </a:rPr>
              <a:t>6 1 2 3 4 5 6 1 2</a:t>
            </a:r>
          </a:p>
          <a:p>
            <a:r>
              <a:rPr lang="pl-PL" sz="3200" dirty="0" smtClean="0">
                <a:latin typeface="Consolas" pitchFamily="49" charset="0"/>
              </a:rPr>
              <a:t>1 2 3 4 5 6 1 2 3</a:t>
            </a:r>
          </a:p>
          <a:p>
            <a:r>
              <a:rPr lang="pl-PL" sz="3200" dirty="0" smtClean="0">
                <a:latin typeface="Consolas" pitchFamily="49" charset="0"/>
              </a:rPr>
              <a:t>2 3 4 5 6 1 2 3 4</a:t>
            </a:r>
          </a:p>
        </p:txBody>
      </p:sp>
      <p:sp>
        <p:nvSpPr>
          <p:cNvPr id="85" name="Prostokąt 84"/>
          <p:cNvSpPr/>
          <p:nvPr/>
        </p:nvSpPr>
        <p:spPr>
          <a:xfrm>
            <a:off x="339091" y="2568108"/>
            <a:ext cx="2636518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4" name="Prostokąt 73"/>
          <p:cNvSpPr/>
          <p:nvPr/>
        </p:nvSpPr>
        <p:spPr>
          <a:xfrm>
            <a:off x="339091" y="2453548"/>
            <a:ext cx="27317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1 2 3 4 5 6</a:t>
            </a:r>
          </a:p>
        </p:txBody>
      </p:sp>
      <p:sp>
        <p:nvSpPr>
          <p:cNvPr id="6" name="Prostokąt 5"/>
          <p:cNvSpPr/>
          <p:nvPr/>
        </p:nvSpPr>
        <p:spPr>
          <a:xfrm>
            <a:off x="3954780" y="2720508"/>
            <a:ext cx="2636518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480618" y="2804141"/>
            <a:ext cx="439419" cy="2821291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43436" y="3553853"/>
            <a:ext cx="3209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Consider</a:t>
            </a:r>
            <a:r>
              <a:rPr lang="pl-PL" sz="2800" dirty="0" smtClean="0"/>
              <a:t> l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does</a:t>
            </a:r>
            <a:r>
              <a:rPr lang="pl-PL" sz="2800" dirty="0" smtClean="0"/>
              <a:t> not </a:t>
            </a:r>
            <a:r>
              <a:rPr lang="pl-PL" sz="2800" dirty="0" err="1" smtClean="0"/>
              <a:t>divide</a:t>
            </a:r>
            <a:r>
              <a:rPr lang="pl-PL" sz="2800" dirty="0" smtClean="0"/>
              <a:t> n </a:t>
            </a:r>
            <a:r>
              <a:rPr lang="pl-PL" sz="2800" dirty="0" err="1" smtClean="0"/>
              <a:t>or</a:t>
            </a:r>
            <a:r>
              <a:rPr lang="pl-PL" sz="2800" dirty="0" smtClean="0"/>
              <a:t> m.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1D </a:t>
            </a:r>
            <a:r>
              <a:rPr lang="pl-PL" dirty="0" err="1" smtClean="0"/>
              <a:t>unary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1 2 3 4 5 6 1 2 3</a:t>
            </a:r>
          </a:p>
          <a:p>
            <a:r>
              <a:rPr lang="pl-PL" sz="3200" dirty="0" smtClean="0">
                <a:latin typeface="Consolas" pitchFamily="49" charset="0"/>
              </a:rPr>
              <a:t>2 3 4 5 6 1 2 3 4</a:t>
            </a:r>
          </a:p>
          <a:p>
            <a:r>
              <a:rPr lang="pl-PL" sz="3200" dirty="0" smtClean="0">
                <a:latin typeface="Consolas" pitchFamily="49" charset="0"/>
              </a:rPr>
              <a:t>3 4 5 6 1 2 3 4 5</a:t>
            </a:r>
          </a:p>
          <a:p>
            <a:r>
              <a:rPr lang="pl-PL" sz="3200" dirty="0" smtClean="0">
                <a:latin typeface="Consolas" pitchFamily="49" charset="0"/>
              </a:rPr>
              <a:t>4 5 6 1 2 3 4 5 6</a:t>
            </a:r>
          </a:p>
          <a:p>
            <a:r>
              <a:rPr lang="pl-PL" sz="3200" dirty="0" smtClean="0">
                <a:latin typeface="Consolas" pitchFamily="49" charset="0"/>
              </a:rPr>
              <a:t>5 6 1 2 3 4 5 6 1</a:t>
            </a:r>
          </a:p>
          <a:p>
            <a:r>
              <a:rPr lang="pl-PL" sz="3200" dirty="0" smtClean="0">
                <a:latin typeface="Consolas" pitchFamily="49" charset="0"/>
              </a:rPr>
              <a:t>6 1 2 3 4 5 6 1 2</a:t>
            </a:r>
          </a:p>
          <a:p>
            <a:r>
              <a:rPr lang="pl-PL" sz="3200" dirty="0" smtClean="0">
                <a:latin typeface="Consolas" pitchFamily="49" charset="0"/>
              </a:rPr>
              <a:t>1 2 3 4 5 6 1 2 3</a:t>
            </a:r>
          </a:p>
          <a:p>
            <a:r>
              <a:rPr lang="pl-PL" sz="3200" dirty="0" smtClean="0">
                <a:latin typeface="Consolas" pitchFamily="49" charset="0"/>
              </a:rPr>
              <a:t>2 3 4 5 6 1 2 3 4</a:t>
            </a:r>
          </a:p>
        </p:txBody>
      </p:sp>
      <p:sp>
        <p:nvSpPr>
          <p:cNvPr id="85" name="Prostokąt 84"/>
          <p:cNvSpPr/>
          <p:nvPr/>
        </p:nvSpPr>
        <p:spPr>
          <a:xfrm>
            <a:off x="339091" y="2568108"/>
            <a:ext cx="2636518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4" name="Prostokąt 73"/>
          <p:cNvSpPr/>
          <p:nvPr/>
        </p:nvSpPr>
        <p:spPr>
          <a:xfrm>
            <a:off x="339091" y="2453548"/>
            <a:ext cx="27317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1 2 3 4 5 6</a:t>
            </a:r>
          </a:p>
        </p:txBody>
      </p:sp>
      <p:sp>
        <p:nvSpPr>
          <p:cNvPr id="9" name="Prostokąt 8"/>
          <p:cNvSpPr/>
          <p:nvPr/>
        </p:nvSpPr>
        <p:spPr>
          <a:xfrm>
            <a:off x="3954780" y="1862784"/>
            <a:ext cx="3954777" cy="282129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3954783" y="4684076"/>
            <a:ext cx="2636516" cy="94043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43436" y="3553853"/>
            <a:ext cx="32093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Consider</a:t>
            </a:r>
            <a:r>
              <a:rPr lang="pl-PL" sz="2800" dirty="0" smtClean="0"/>
              <a:t> l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does</a:t>
            </a:r>
            <a:r>
              <a:rPr lang="pl-PL" sz="2800" dirty="0" smtClean="0"/>
              <a:t> not </a:t>
            </a:r>
            <a:r>
              <a:rPr lang="pl-PL" sz="2800" dirty="0" err="1" smtClean="0"/>
              <a:t>divide</a:t>
            </a:r>
            <a:r>
              <a:rPr lang="pl-PL" sz="2800" dirty="0" smtClean="0"/>
              <a:t> n </a:t>
            </a:r>
            <a:r>
              <a:rPr lang="pl-PL" sz="2800" dirty="0" err="1" smtClean="0"/>
              <a:t>or</a:t>
            </a:r>
            <a:r>
              <a:rPr lang="pl-PL" sz="2800" dirty="0" smtClean="0"/>
              <a:t> m.</a:t>
            </a:r>
          </a:p>
          <a:p>
            <a:r>
              <a:rPr lang="pl-PL" sz="2800" dirty="0" err="1" smtClean="0"/>
              <a:t>Then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array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not </a:t>
            </a:r>
            <a:r>
              <a:rPr lang="pl-PL" sz="2800" dirty="0" err="1" smtClean="0"/>
              <a:t>balanced</a:t>
            </a:r>
            <a:r>
              <a:rPr lang="pl-PL" sz="2800" dirty="0" smtClean="0"/>
              <a:t>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Non-unary</a:t>
            </a:r>
            <a:r>
              <a:rPr lang="pl-PL" dirty="0" smtClean="0"/>
              <a:t> 1D-tile </a:t>
            </a:r>
            <a:r>
              <a:rPr lang="pl-PL" dirty="0" err="1" smtClean="0"/>
              <a:t>candidate</a:t>
            </a:r>
            <a:r>
              <a:rPr lang="pl-PL" dirty="0" smtClean="0"/>
              <a:t> </a:t>
            </a:r>
            <a:r>
              <a:rPr lang="pl-PL" dirty="0" err="1" smtClean="0"/>
              <a:t>check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</p:txBody>
      </p:sp>
      <p:sp>
        <p:nvSpPr>
          <p:cNvPr id="7" name="Prostokąt 6"/>
          <p:cNvSpPr/>
          <p:nvPr/>
        </p:nvSpPr>
        <p:spPr>
          <a:xfrm>
            <a:off x="339091" y="2568108"/>
            <a:ext cx="1713827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39091" y="2453548"/>
            <a:ext cx="1857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a a</a:t>
            </a:r>
          </a:p>
        </p:txBody>
      </p:sp>
      <p:sp>
        <p:nvSpPr>
          <p:cNvPr id="9" name="Prostokąt 8"/>
          <p:cNvSpPr/>
          <p:nvPr/>
        </p:nvSpPr>
        <p:spPr>
          <a:xfrm>
            <a:off x="3958590" y="1722146"/>
            <a:ext cx="40366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3954780" y="1836706"/>
            <a:ext cx="1713827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3954780" y="1722146"/>
            <a:ext cx="1857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a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3954783" y="1836706"/>
            <a:ext cx="4007771" cy="378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3954784" y="1836706"/>
            <a:ext cx="1713827" cy="470215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147246" y="3120873"/>
            <a:ext cx="3811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We </a:t>
            </a:r>
            <a:r>
              <a:rPr lang="pl-PL" sz="2400" dirty="0" err="1" smtClean="0"/>
              <a:t>need</a:t>
            </a:r>
            <a:r>
              <a:rPr lang="pl-PL" sz="2400" dirty="0" smtClean="0"/>
              <a:t> to </a:t>
            </a:r>
            <a:r>
              <a:rPr lang="pl-PL" sz="2400" dirty="0" err="1" smtClean="0"/>
              <a:t>cover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first not </a:t>
            </a:r>
            <a:r>
              <a:rPr lang="pl-PL" sz="2400" dirty="0" err="1" smtClean="0"/>
              <a:t>covered</a:t>
            </a:r>
            <a:r>
              <a:rPr lang="pl-PL" sz="2400" dirty="0" smtClean="0"/>
              <a:t> </a:t>
            </a:r>
            <a:r>
              <a:rPr lang="pl-PL" sz="2400" dirty="0" err="1" smtClean="0"/>
              <a:t>position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0" name="Prostokąt 19"/>
          <p:cNvSpPr/>
          <p:nvPr/>
        </p:nvSpPr>
        <p:spPr>
          <a:xfrm>
            <a:off x="147246" y="3951870"/>
            <a:ext cx="38075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cannot</a:t>
            </a:r>
            <a:r>
              <a:rPr lang="pl-PL" sz="2400" dirty="0" smtClean="0"/>
              <a:t> do </a:t>
            </a:r>
            <a:r>
              <a:rPr lang="pl-PL" sz="2400" dirty="0" err="1" smtClean="0"/>
              <a:t>that</a:t>
            </a:r>
            <a:r>
              <a:rPr lang="pl-PL" sz="2400" dirty="0" smtClean="0"/>
              <a:t> we </a:t>
            </a:r>
            <a:r>
              <a:rPr lang="pl-PL" sz="2400" dirty="0" err="1" smtClean="0">
                <a:solidFill>
                  <a:srgbClr val="FF0000"/>
                </a:solidFill>
              </a:rPr>
              <a:t>have</a:t>
            </a:r>
            <a:r>
              <a:rPr lang="pl-PL" sz="2400" dirty="0" smtClean="0">
                <a:solidFill>
                  <a:srgbClr val="FF0000"/>
                </a:solidFill>
              </a:rPr>
              <a:t> to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vertical</a:t>
            </a:r>
            <a:r>
              <a:rPr lang="pl-PL" sz="2400" dirty="0" smtClean="0"/>
              <a:t> one.</a:t>
            </a:r>
            <a:endParaRPr lang="en-GB" sz="2400" dirty="0"/>
          </a:p>
        </p:txBody>
      </p:sp>
      <p:sp>
        <p:nvSpPr>
          <p:cNvPr id="21" name="Prostokąt 20"/>
          <p:cNvSpPr/>
          <p:nvPr/>
        </p:nvSpPr>
        <p:spPr>
          <a:xfrm>
            <a:off x="457200" y="1836706"/>
            <a:ext cx="27124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algorithm</a:t>
            </a:r>
            <a:r>
              <a:rPr lang="pl-PL" sz="2400" dirty="0" smtClean="0"/>
              <a:t> GREEDY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 0.10672 L 2.22222E-6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5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 0.10671 L 2.22222E-6 0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4" grpId="1" animBg="1"/>
      <p:bldP spid="14" grpId="2" animBg="1"/>
      <p:bldP spid="15" grpId="0"/>
      <p:bldP spid="15" grpId="1"/>
      <p:bldP spid="18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Non-unary</a:t>
            </a:r>
            <a:r>
              <a:rPr lang="pl-PL" dirty="0" smtClean="0"/>
              <a:t> 1D-tile </a:t>
            </a:r>
            <a:r>
              <a:rPr lang="pl-PL" dirty="0" err="1" smtClean="0"/>
              <a:t>check</a:t>
            </a:r>
            <a:r>
              <a:rPr lang="pl-PL" dirty="0" smtClean="0"/>
              <a:t> </a:t>
            </a:r>
            <a:r>
              <a:rPr lang="pl-PL" dirty="0" err="1" smtClean="0"/>
              <a:t>candidate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39091" y="2568108"/>
            <a:ext cx="1713827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39091" y="2453548"/>
            <a:ext cx="1857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a a</a:t>
            </a:r>
          </a:p>
        </p:txBody>
      </p:sp>
      <p:sp>
        <p:nvSpPr>
          <p:cNvPr id="9" name="Prostokąt 8"/>
          <p:cNvSpPr/>
          <p:nvPr/>
        </p:nvSpPr>
        <p:spPr>
          <a:xfrm>
            <a:off x="3954784" y="1722146"/>
            <a:ext cx="40366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</p:txBody>
      </p:sp>
      <p:sp>
        <p:nvSpPr>
          <p:cNvPr id="10" name="Prostokąt 9"/>
          <p:cNvSpPr/>
          <p:nvPr/>
        </p:nvSpPr>
        <p:spPr>
          <a:xfrm rot="5400000">
            <a:off x="4833619" y="1847388"/>
            <a:ext cx="439420" cy="188086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4833619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</a:p>
          <a:p>
            <a:endParaRPr lang="pl-PL" sz="3200" dirty="0" smtClean="0">
              <a:latin typeface="Consolas" pitchFamily="49" charset="0"/>
            </a:endParaRPr>
          </a:p>
          <a:p>
            <a:endParaRPr lang="pl-PL" sz="3200" dirty="0" smtClean="0">
              <a:latin typeface="Consolas" pitchFamily="49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4833619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endParaRPr lang="pl-PL" sz="3200" dirty="0" smtClean="0">
              <a:solidFill>
                <a:srgbClr val="FF0000"/>
              </a:solidFill>
              <a:latin typeface="Consolas" pitchFamily="49" charset="0"/>
            </a:endParaRPr>
          </a:p>
          <a:p>
            <a:endParaRPr lang="pl-PL" sz="3200" dirty="0" smtClean="0">
              <a:solidFill>
                <a:srgbClr val="FF0000"/>
              </a:solidFill>
              <a:latin typeface="Consolas" pitchFamily="49" charset="0"/>
            </a:endParaRPr>
          </a:p>
          <a:p>
            <a:endParaRPr lang="pl-PL" sz="3200" dirty="0" smtClean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4833619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200" dirty="0" smtClean="0">
              <a:latin typeface="Consolas" pitchFamily="49" charset="0"/>
            </a:endParaRPr>
          </a:p>
          <a:p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endParaRPr lang="pl-PL" sz="3200" dirty="0" smtClean="0">
              <a:latin typeface="Consolas" pitchFamily="49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4833619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200" dirty="0" smtClean="0">
              <a:latin typeface="Consolas" pitchFamily="49" charset="0"/>
            </a:endParaRPr>
          </a:p>
          <a:p>
            <a:endParaRPr lang="pl-PL" sz="3200" dirty="0" smtClean="0">
              <a:latin typeface="Consolas" pitchFamily="49" charset="0"/>
            </a:endParaRPr>
          </a:p>
          <a:p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3954783" y="1836706"/>
            <a:ext cx="4007771" cy="378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964978" y="1836706"/>
            <a:ext cx="439420" cy="188086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3954784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4833619" y="1836706"/>
            <a:ext cx="439420" cy="1880860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147246" y="3120873"/>
            <a:ext cx="3811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We </a:t>
            </a:r>
            <a:r>
              <a:rPr lang="pl-PL" sz="2400" dirty="0" err="1" smtClean="0"/>
              <a:t>need</a:t>
            </a:r>
            <a:r>
              <a:rPr lang="pl-PL" sz="2400" dirty="0" smtClean="0"/>
              <a:t> to </a:t>
            </a:r>
            <a:r>
              <a:rPr lang="pl-PL" sz="2400" dirty="0" err="1" smtClean="0"/>
              <a:t>cover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first not </a:t>
            </a:r>
            <a:r>
              <a:rPr lang="pl-PL" sz="2400" dirty="0" err="1" smtClean="0"/>
              <a:t>covered</a:t>
            </a:r>
            <a:r>
              <a:rPr lang="pl-PL" sz="2400" dirty="0" smtClean="0"/>
              <a:t> </a:t>
            </a:r>
            <a:r>
              <a:rPr lang="pl-PL" sz="2400" dirty="0" err="1" smtClean="0"/>
              <a:t>position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8" name="Prostokąt 27"/>
          <p:cNvSpPr/>
          <p:nvPr/>
        </p:nvSpPr>
        <p:spPr>
          <a:xfrm>
            <a:off x="147246" y="3951870"/>
            <a:ext cx="38075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cannot</a:t>
            </a:r>
            <a:r>
              <a:rPr lang="pl-PL" sz="2400" dirty="0" smtClean="0"/>
              <a:t> do </a:t>
            </a:r>
            <a:r>
              <a:rPr lang="pl-PL" sz="2400" dirty="0" err="1" smtClean="0"/>
              <a:t>that</a:t>
            </a:r>
            <a:r>
              <a:rPr lang="pl-PL" sz="2400" dirty="0" smtClean="0"/>
              <a:t> we </a:t>
            </a:r>
            <a:r>
              <a:rPr lang="pl-PL" sz="2400" dirty="0" err="1" smtClean="0">
                <a:solidFill>
                  <a:srgbClr val="FF0000"/>
                </a:solidFill>
              </a:rPr>
              <a:t>have</a:t>
            </a:r>
            <a:r>
              <a:rPr lang="pl-PL" sz="2400" dirty="0" smtClean="0">
                <a:solidFill>
                  <a:srgbClr val="FF0000"/>
                </a:solidFill>
              </a:rPr>
              <a:t> to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vertical</a:t>
            </a:r>
            <a:r>
              <a:rPr lang="pl-PL" sz="2400" dirty="0" smtClean="0"/>
              <a:t> one.</a:t>
            </a:r>
            <a:endParaRPr lang="en-GB" sz="2400" dirty="0"/>
          </a:p>
        </p:txBody>
      </p:sp>
      <p:sp>
        <p:nvSpPr>
          <p:cNvPr id="29" name="Prostokąt 28"/>
          <p:cNvSpPr/>
          <p:nvPr/>
        </p:nvSpPr>
        <p:spPr>
          <a:xfrm>
            <a:off x="147246" y="5209007"/>
            <a:ext cx="38075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sz="2400" dirty="0" smtClean="0"/>
              <a:t> a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matches</a:t>
            </a:r>
            <a:r>
              <a:rPr lang="pl-PL" sz="2400" dirty="0" smtClean="0"/>
              <a:t> we </a:t>
            </a:r>
            <a:r>
              <a:rPr lang="pl-PL" sz="2400" dirty="0" err="1" smtClean="0">
                <a:solidFill>
                  <a:srgbClr val="FF0000"/>
                </a:solidFill>
              </a:rPr>
              <a:t>have</a:t>
            </a:r>
            <a:r>
              <a:rPr lang="pl-PL" sz="2400" dirty="0" smtClean="0">
                <a:solidFill>
                  <a:srgbClr val="FF0000"/>
                </a:solidFill>
              </a:rPr>
              <a:t> to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it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33" name="Prostokąt 32"/>
          <p:cNvSpPr/>
          <p:nvPr/>
        </p:nvSpPr>
        <p:spPr>
          <a:xfrm>
            <a:off x="457200" y="1836706"/>
            <a:ext cx="27124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algorithm</a:t>
            </a:r>
            <a:r>
              <a:rPr lang="pl-PL" sz="2400" dirty="0" smtClean="0"/>
              <a:t> GREEDY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71 0.00254 L -4.16667E-6 4.0740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593 0.09722 L -4.72222E-6 1.11111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4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53 -0.11343 L -4.72222E-6 1.1111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5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66 -0.04445 L -4.72222E-6 1.11111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173 0.03194 L -4.72222E-6 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222 " pathEditMode="relative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222 " pathEditMode="relative" ptsTypes="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222 " pathEditMode="relative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222 " pathEditMode="relative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222 " pathEditMode="relative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0" grpId="1" animBg="1"/>
      <p:bldP spid="10" grpId="2" animBg="1"/>
      <p:bldP spid="10" grpId="3" animBg="1"/>
      <p:bldP spid="13" grpId="0"/>
      <p:bldP spid="13" grpId="1"/>
      <p:bldP spid="13" grpId="2"/>
      <p:bldP spid="17" grpId="0"/>
      <p:bldP spid="17" grpId="1"/>
      <p:bldP spid="17" grpId="2"/>
      <p:bldP spid="19" grpId="0"/>
      <p:bldP spid="19" grpId="1"/>
      <p:bldP spid="19" grpId="2"/>
      <p:bldP spid="20" grpId="0"/>
      <p:bldP spid="20" grpId="1"/>
      <p:bldP spid="20" grpId="2"/>
      <p:bldP spid="26" grpId="0" animBg="1"/>
      <p:bldP spid="2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Non-unary</a:t>
            </a:r>
            <a:r>
              <a:rPr lang="pl-PL" dirty="0" smtClean="0"/>
              <a:t> 1D-tile </a:t>
            </a:r>
            <a:r>
              <a:rPr lang="pl-PL" dirty="0" err="1" smtClean="0"/>
              <a:t>candidate</a:t>
            </a:r>
            <a:r>
              <a:rPr lang="pl-PL" dirty="0" smtClean="0"/>
              <a:t> </a:t>
            </a:r>
            <a:r>
              <a:rPr lang="pl-PL" dirty="0" err="1" smtClean="0"/>
              <a:t>check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39091" y="2568108"/>
            <a:ext cx="1713827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39091" y="2453548"/>
            <a:ext cx="1857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a a</a:t>
            </a:r>
          </a:p>
        </p:txBody>
      </p:sp>
      <p:sp>
        <p:nvSpPr>
          <p:cNvPr id="9" name="Prostokąt 8"/>
          <p:cNvSpPr/>
          <p:nvPr/>
        </p:nvSpPr>
        <p:spPr>
          <a:xfrm>
            <a:off x="3954784" y="1722146"/>
            <a:ext cx="40366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b 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833619" y="1836706"/>
            <a:ext cx="439420" cy="1880860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4833619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3954783" y="1836706"/>
            <a:ext cx="4007771" cy="378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3964978" y="1836706"/>
            <a:ext cx="439420" cy="188086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3954784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147246" y="3120873"/>
            <a:ext cx="3811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We </a:t>
            </a:r>
            <a:r>
              <a:rPr lang="pl-PL" sz="2400" dirty="0" err="1" smtClean="0"/>
              <a:t>need</a:t>
            </a:r>
            <a:r>
              <a:rPr lang="pl-PL" sz="2400" dirty="0" smtClean="0"/>
              <a:t> to </a:t>
            </a:r>
            <a:r>
              <a:rPr lang="pl-PL" sz="2400" dirty="0" err="1" smtClean="0"/>
              <a:t>cover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first not </a:t>
            </a:r>
            <a:r>
              <a:rPr lang="pl-PL" sz="2400" dirty="0" err="1" smtClean="0"/>
              <a:t>covered</a:t>
            </a:r>
            <a:r>
              <a:rPr lang="pl-PL" sz="2400" dirty="0" smtClean="0"/>
              <a:t> </a:t>
            </a:r>
            <a:r>
              <a:rPr lang="pl-PL" sz="2400" dirty="0" err="1" smtClean="0"/>
              <a:t>position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4" name="Prostokąt 23"/>
          <p:cNvSpPr/>
          <p:nvPr/>
        </p:nvSpPr>
        <p:spPr>
          <a:xfrm>
            <a:off x="147246" y="3951870"/>
            <a:ext cx="38075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cannot</a:t>
            </a:r>
            <a:r>
              <a:rPr lang="pl-PL" sz="2400" dirty="0" smtClean="0"/>
              <a:t> do </a:t>
            </a:r>
            <a:r>
              <a:rPr lang="pl-PL" sz="2400" dirty="0" err="1" smtClean="0"/>
              <a:t>that</a:t>
            </a:r>
            <a:r>
              <a:rPr lang="pl-PL" sz="2400" dirty="0" smtClean="0"/>
              <a:t> we </a:t>
            </a:r>
            <a:r>
              <a:rPr lang="pl-PL" sz="2400" dirty="0" err="1" smtClean="0">
                <a:solidFill>
                  <a:srgbClr val="FF0000"/>
                </a:solidFill>
              </a:rPr>
              <a:t>have</a:t>
            </a:r>
            <a:r>
              <a:rPr lang="pl-PL" sz="2400" dirty="0" smtClean="0">
                <a:solidFill>
                  <a:srgbClr val="FF0000"/>
                </a:solidFill>
              </a:rPr>
              <a:t> to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vertical</a:t>
            </a:r>
            <a:r>
              <a:rPr lang="pl-PL" sz="2400" dirty="0" smtClean="0"/>
              <a:t> one.</a:t>
            </a:r>
            <a:endParaRPr lang="en-GB" sz="2400" dirty="0"/>
          </a:p>
        </p:txBody>
      </p:sp>
      <p:sp>
        <p:nvSpPr>
          <p:cNvPr id="25" name="Prostokąt 24"/>
          <p:cNvSpPr/>
          <p:nvPr/>
        </p:nvSpPr>
        <p:spPr>
          <a:xfrm>
            <a:off x="147246" y="5209007"/>
            <a:ext cx="38075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sz="2400" dirty="0" smtClean="0"/>
              <a:t> a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matches</a:t>
            </a:r>
            <a:r>
              <a:rPr lang="pl-PL" sz="2400" dirty="0" smtClean="0"/>
              <a:t> we </a:t>
            </a:r>
            <a:r>
              <a:rPr lang="pl-PL" sz="2400" dirty="0" err="1" smtClean="0">
                <a:solidFill>
                  <a:srgbClr val="FF0000"/>
                </a:solidFill>
              </a:rPr>
              <a:t>have</a:t>
            </a:r>
            <a:r>
              <a:rPr lang="pl-PL" sz="2400" dirty="0" smtClean="0">
                <a:solidFill>
                  <a:srgbClr val="FF0000"/>
                </a:solidFill>
              </a:rPr>
              <a:t> to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it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6" name="Prostokąt 25"/>
          <p:cNvSpPr/>
          <p:nvPr/>
        </p:nvSpPr>
        <p:spPr>
          <a:xfrm>
            <a:off x="457200" y="1836706"/>
            <a:ext cx="27124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algorithm</a:t>
            </a:r>
            <a:r>
              <a:rPr lang="pl-PL" sz="2400" dirty="0" smtClean="0"/>
              <a:t> GREEDY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(Standard) </a:t>
            </a:r>
            <a:r>
              <a:rPr lang="pl-PL" dirty="0" err="1" smtClean="0"/>
              <a:t>periods</a:t>
            </a:r>
            <a:r>
              <a:rPr lang="pl-PL" dirty="0" smtClean="0"/>
              <a:t> and </a:t>
            </a:r>
            <a:r>
              <a:rPr lang="pl-PL" dirty="0" err="1" smtClean="0"/>
              <a:t>covers</a:t>
            </a:r>
            <a:endParaRPr lang="en-GB" dirty="0"/>
          </a:p>
        </p:txBody>
      </p:sp>
      <p:sp>
        <p:nvSpPr>
          <p:cNvPr id="16" name="Prostokąt 15"/>
          <p:cNvSpPr/>
          <p:nvPr/>
        </p:nvSpPr>
        <p:spPr>
          <a:xfrm>
            <a:off x="2521440" y="1718330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3403440" y="1718330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4285440" y="1718330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167440" y="1718330"/>
            <a:ext cx="940114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6107554" y="1718330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639440" y="1718330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1532069" y="1619320"/>
            <a:ext cx="5594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3200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3200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endParaRPr lang="en-GB" sz="32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1532069" y="1619320"/>
            <a:ext cx="6150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3200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3200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3200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endParaRPr lang="en-GB" sz="32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21440" y="3930568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3204043" y="3930568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4086043" y="3930568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4766143" y="3930568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5648143" y="3930568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6333005" y="3930568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1639440" y="3930568"/>
            <a:ext cx="882000" cy="41432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00B050"/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1532069" y="3831558"/>
            <a:ext cx="5808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en-GB" sz="3200" dirty="0" err="1" smtClean="0">
                <a:latin typeface="Consolas" pitchFamily="49" charset="0"/>
              </a:rPr>
              <a:t>b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endParaRPr lang="en-GB" sz="32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861082" y="2204095"/>
            <a:ext cx="78101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A </a:t>
            </a:r>
            <a:r>
              <a:rPr lang="pl-PL" sz="2400" dirty="0" err="1" smtClean="0"/>
              <a:t>string</a:t>
            </a:r>
            <a:r>
              <a:rPr lang="pl-PL" sz="2400" dirty="0" smtClean="0"/>
              <a:t> </a:t>
            </a:r>
            <a:r>
              <a:rPr lang="pl-PL" sz="2400" dirty="0" err="1" smtClean="0"/>
              <a:t>has</a:t>
            </a:r>
            <a:r>
              <a:rPr lang="pl-PL" sz="2400" dirty="0" smtClean="0"/>
              <a:t> a period </a:t>
            </a: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can</a:t>
            </a:r>
            <a:r>
              <a:rPr lang="pl-PL" sz="2400" dirty="0" smtClean="0"/>
              <a:t> be </a:t>
            </a:r>
            <a:r>
              <a:rPr lang="pl-PL" sz="2400" dirty="0" err="1" smtClean="0"/>
              <a:t>decomposed</a:t>
            </a:r>
            <a:r>
              <a:rPr lang="pl-PL" sz="2400" dirty="0" smtClean="0"/>
              <a:t> </a:t>
            </a:r>
            <a:r>
              <a:rPr lang="pl-PL" sz="2400" dirty="0" err="1" smtClean="0"/>
              <a:t>into</a:t>
            </a:r>
            <a:r>
              <a:rPr lang="pl-PL" sz="2400" dirty="0" smtClean="0"/>
              <a:t> </a:t>
            </a:r>
            <a:r>
              <a:rPr lang="pl-PL" sz="2400" dirty="0" err="1" smtClean="0"/>
              <a:t>copies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same </a:t>
            </a:r>
            <a:r>
              <a:rPr lang="pl-PL" sz="2400" dirty="0" err="1" smtClean="0"/>
              <a:t>short</a:t>
            </a:r>
            <a:r>
              <a:rPr lang="pl-PL" sz="2400" dirty="0" smtClean="0"/>
              <a:t> </a:t>
            </a:r>
            <a:r>
              <a:rPr lang="pl-PL" sz="2400" dirty="0" err="1" smtClean="0"/>
              <a:t>string</a:t>
            </a:r>
            <a:r>
              <a:rPr lang="pl-PL" sz="2400" dirty="0" smtClean="0"/>
              <a:t>. </a:t>
            </a:r>
            <a:endParaRPr lang="en-GB" sz="2400" dirty="0"/>
          </a:p>
        </p:txBody>
      </p:sp>
      <p:sp>
        <p:nvSpPr>
          <p:cNvPr id="30" name="Prostokąt 29"/>
          <p:cNvSpPr/>
          <p:nvPr/>
        </p:nvSpPr>
        <p:spPr>
          <a:xfrm>
            <a:off x="876679" y="3035092"/>
            <a:ext cx="78101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Usually</a:t>
            </a:r>
            <a:r>
              <a:rPr lang="pl-PL" sz="2400" dirty="0" smtClean="0"/>
              <a:t> we </a:t>
            </a:r>
            <a:r>
              <a:rPr lang="pl-PL" sz="2400" dirty="0" err="1" smtClean="0"/>
              <a:t>allow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last</a:t>
            </a:r>
            <a:r>
              <a:rPr lang="pl-PL" sz="2400" dirty="0" smtClean="0"/>
              <a:t> part to be </a:t>
            </a:r>
            <a:r>
              <a:rPr lang="pl-PL" sz="2400" dirty="0" err="1" smtClean="0"/>
              <a:t>only</a:t>
            </a:r>
            <a:r>
              <a:rPr lang="pl-PL" sz="2400" dirty="0" smtClean="0"/>
              <a:t> a </a:t>
            </a:r>
            <a:r>
              <a:rPr lang="pl-PL" sz="2400" dirty="0" err="1" smtClean="0"/>
              <a:t>prefix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period.</a:t>
            </a:r>
            <a:endParaRPr lang="en-GB" sz="2400" dirty="0"/>
          </a:p>
        </p:txBody>
      </p:sp>
      <p:sp>
        <p:nvSpPr>
          <p:cNvPr id="31" name="Prostokąt 30"/>
          <p:cNvSpPr/>
          <p:nvPr/>
        </p:nvSpPr>
        <p:spPr>
          <a:xfrm>
            <a:off x="457201" y="4623554"/>
            <a:ext cx="8502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Cover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a </a:t>
            </a:r>
            <a:r>
              <a:rPr lang="pl-PL" sz="2400" dirty="0" err="1" smtClean="0"/>
              <a:t>string</a:t>
            </a:r>
            <a:r>
              <a:rPr lang="pl-PL" sz="2400" dirty="0" smtClean="0"/>
              <a:t> </a:t>
            </a:r>
            <a:r>
              <a:rPr lang="pl-PL" sz="2400" dirty="0" err="1" smtClean="0"/>
              <a:t>whose</a:t>
            </a:r>
            <a:r>
              <a:rPr lang="pl-PL" sz="2400" dirty="0" smtClean="0"/>
              <a:t> </a:t>
            </a:r>
            <a:r>
              <a:rPr lang="pl-PL" sz="2400" dirty="0" err="1" smtClean="0"/>
              <a:t>occurrences</a:t>
            </a:r>
            <a:r>
              <a:rPr lang="pl-PL" sz="2400" dirty="0" smtClean="0"/>
              <a:t> </a:t>
            </a:r>
            <a:r>
              <a:rPr lang="pl-PL" sz="2400" dirty="0" err="1" smtClean="0"/>
              <a:t>cover</a:t>
            </a:r>
            <a:r>
              <a:rPr lang="pl-PL" sz="2400" dirty="0" smtClean="0"/>
              <a:t> </a:t>
            </a:r>
            <a:r>
              <a:rPr lang="pl-PL" sz="2400" dirty="0" err="1" smtClean="0"/>
              <a:t>every</a:t>
            </a:r>
            <a:r>
              <a:rPr lang="pl-PL" sz="2400" dirty="0" smtClean="0"/>
              <a:t> </a:t>
            </a:r>
            <a:r>
              <a:rPr lang="pl-PL" sz="2400" dirty="0" err="1" smtClean="0"/>
              <a:t>position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text</a:t>
            </a:r>
            <a:r>
              <a:rPr lang="pl-PL" sz="2400" dirty="0" smtClean="0"/>
              <a:t>, </a:t>
            </a:r>
            <a:r>
              <a:rPr lang="pl-PL" sz="2400" dirty="0" err="1" smtClean="0"/>
              <a:t>that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we </a:t>
            </a:r>
            <a:r>
              <a:rPr lang="pl-PL" sz="2400" dirty="0" err="1" smtClean="0"/>
              <a:t>aditionally</a:t>
            </a:r>
            <a:r>
              <a:rPr lang="pl-PL" sz="2400" dirty="0" smtClean="0"/>
              <a:t> </a:t>
            </a:r>
            <a:r>
              <a:rPr lang="pl-PL" sz="2400" dirty="0" err="1" smtClean="0"/>
              <a:t>allow</a:t>
            </a:r>
            <a:r>
              <a:rPr lang="pl-PL" sz="2400" dirty="0" smtClean="0"/>
              <a:t> </a:t>
            </a:r>
            <a:r>
              <a:rPr lang="pl-PL" sz="2400" dirty="0" err="1" smtClean="0"/>
              <a:t>overlaps</a:t>
            </a:r>
            <a:r>
              <a:rPr lang="pl-PL" sz="2400" dirty="0" smtClean="0"/>
              <a:t> (but no </a:t>
            </a:r>
            <a:r>
              <a:rPr lang="pl-PL" sz="2400" dirty="0" err="1" smtClean="0"/>
              <a:t>overhangs</a:t>
            </a:r>
            <a:r>
              <a:rPr lang="pl-PL" sz="2400" dirty="0" smtClean="0"/>
              <a:t>).</a:t>
            </a:r>
            <a:endParaRPr lang="en-GB" sz="2400" dirty="0"/>
          </a:p>
        </p:txBody>
      </p:sp>
      <p:sp>
        <p:nvSpPr>
          <p:cNvPr id="24" name="Prostokąt 23"/>
          <p:cNvSpPr/>
          <p:nvPr/>
        </p:nvSpPr>
        <p:spPr>
          <a:xfrm>
            <a:off x="606670" y="5705898"/>
            <a:ext cx="8080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Problems</a:t>
            </a:r>
            <a:r>
              <a:rPr lang="pl-PL" sz="2400" dirty="0" smtClean="0"/>
              <a:t> of </a:t>
            </a:r>
            <a:r>
              <a:rPr lang="pl-PL" sz="2400" dirty="0" err="1" smtClean="0"/>
              <a:t>finding</a:t>
            </a:r>
            <a:r>
              <a:rPr lang="pl-PL" sz="2400" dirty="0" smtClean="0"/>
              <a:t>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periods</a:t>
            </a:r>
            <a:r>
              <a:rPr lang="pl-PL" sz="2400" dirty="0" smtClean="0"/>
              <a:t> and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covers</a:t>
            </a:r>
            <a:r>
              <a:rPr lang="pl-PL" sz="2400" dirty="0" smtClean="0"/>
              <a:t> of 1D </a:t>
            </a:r>
            <a:r>
              <a:rPr lang="pl-PL" sz="2400" dirty="0" err="1" smtClean="0"/>
              <a:t>strings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solvable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O(n) time.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96 0.00069 L -1.94444E-6 1.11111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9532 -2.22222E-6 L 3.61111E-6 -2.22222E-6 " pathEditMode="relative" rAng="0" ptsTypes="AA">
                                      <p:cBhvr>
                                        <p:cTn id="16" dur="1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9184 0.0007 L -4.16667E-6 -2.22222E-6 " pathEditMode="relative" rAng="0" ptsTypes="AA">
                                      <p:cBhvr>
                                        <p:cTn id="20" dur="1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39098 -2.22222E-6 L 3.88889E-6 -2.22222E-6 " pathEditMode="relative" rAng="0" ptsTypes="AA">
                                      <p:cBhvr>
                                        <p:cTn id="24" dur="1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49063 0.0007 L 2.77778E-7 -2.22222E-6 " pathEditMode="relative" rAng="0" ptsTypes="AA">
                                      <p:cBhvr>
                                        <p:cTn id="28" dur="2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96 0.00069 L -1.94444E-6 1.11111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7223 -3.33333E-6 L 4.16667E-6 -3.33333E-6 " pathEditMode="relative" rAng="0" ptsTypes="AA">
                                      <p:cBhvr>
                                        <p:cTn id="56" dur="1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27031 1.11111E-6 L 1.94444E-6 1.11111E-6 " pathEditMode="relative" rAng="0" ptsTypes="AA">
                                      <p:cBhvr>
                                        <p:cTn id="60" dur="1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-0.34114 1.11111E-6 L -2.22222E-6 1.11111E-6 " pathEditMode="relative" rAng="0" ptsTypes="AA">
                                      <p:cBhvr>
                                        <p:cTn id="64" dur="1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2600"/>
                                  </p:stCondLst>
                                  <p:childTnLst>
                                    <p:animMotion origin="layout" path="M -0.43959 1.11111E-6 L 3.05556E-6 1.11111E-6 " pathEditMode="relative" rAng="0" ptsTypes="AA">
                                      <p:cBhvr>
                                        <p:cTn id="68" dur="18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0.51163 1.11111E-6 L -3.88889E-6 1.11111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/>
      <p:bldP spid="23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/>
      <p:bldP spid="29" grpId="0"/>
      <p:bldP spid="30" grpId="0"/>
      <p:bldP spid="31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Non-unary</a:t>
            </a:r>
            <a:r>
              <a:rPr lang="pl-PL" dirty="0" smtClean="0"/>
              <a:t> 1D-tile </a:t>
            </a:r>
            <a:r>
              <a:rPr lang="pl-PL" dirty="0" err="1" smtClean="0"/>
              <a:t>candidate</a:t>
            </a:r>
            <a:r>
              <a:rPr lang="pl-PL" dirty="0" smtClean="0"/>
              <a:t> </a:t>
            </a:r>
            <a:r>
              <a:rPr lang="pl-PL" dirty="0" err="1" smtClean="0"/>
              <a:t>check</a:t>
            </a:r>
            <a:endParaRPr lang="en-GB" dirty="0"/>
          </a:p>
        </p:txBody>
      </p:sp>
      <p:sp>
        <p:nvSpPr>
          <p:cNvPr id="6" name="Prostokąt 5"/>
          <p:cNvSpPr/>
          <p:nvPr/>
        </p:nvSpPr>
        <p:spPr>
          <a:xfrm>
            <a:off x="3954783" y="1836706"/>
            <a:ext cx="4007771" cy="378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39091" y="2568108"/>
            <a:ext cx="1713827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39091" y="2453548"/>
            <a:ext cx="1857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a a</a:t>
            </a:r>
          </a:p>
        </p:txBody>
      </p:sp>
      <p:sp>
        <p:nvSpPr>
          <p:cNvPr id="9" name="Prostokąt 8"/>
          <p:cNvSpPr/>
          <p:nvPr/>
        </p:nvSpPr>
        <p:spPr>
          <a:xfrm>
            <a:off x="3969185" y="1722146"/>
            <a:ext cx="40366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4404398" y="1836706"/>
            <a:ext cx="1713827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4404398" y="1722146"/>
            <a:ext cx="1857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a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964978" y="1836706"/>
            <a:ext cx="439420" cy="188086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954784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6118225" y="1836706"/>
            <a:ext cx="482745" cy="188086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6193631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6600970" y="1836706"/>
            <a:ext cx="482745" cy="188086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6644295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7083715" y="1836706"/>
            <a:ext cx="439420" cy="188086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7083715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7523134" y="1836706"/>
            <a:ext cx="439420" cy="188086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7523135" y="1722146"/>
            <a:ext cx="4827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147246" y="3120873"/>
            <a:ext cx="3811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We </a:t>
            </a:r>
            <a:r>
              <a:rPr lang="pl-PL" sz="2400" dirty="0" err="1" smtClean="0"/>
              <a:t>need</a:t>
            </a:r>
            <a:r>
              <a:rPr lang="pl-PL" sz="2400" dirty="0" smtClean="0"/>
              <a:t> to </a:t>
            </a:r>
            <a:r>
              <a:rPr lang="pl-PL" sz="2400" dirty="0" err="1" smtClean="0"/>
              <a:t>cover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first not </a:t>
            </a:r>
            <a:r>
              <a:rPr lang="pl-PL" sz="2400" dirty="0" err="1" smtClean="0"/>
              <a:t>covered</a:t>
            </a:r>
            <a:r>
              <a:rPr lang="pl-PL" sz="2400" dirty="0" smtClean="0"/>
              <a:t> </a:t>
            </a:r>
            <a:r>
              <a:rPr lang="pl-PL" sz="2400" dirty="0" err="1" smtClean="0"/>
              <a:t>position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6" name="Prostokąt 25"/>
          <p:cNvSpPr/>
          <p:nvPr/>
        </p:nvSpPr>
        <p:spPr>
          <a:xfrm>
            <a:off x="147246" y="3951870"/>
            <a:ext cx="38075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cannot</a:t>
            </a:r>
            <a:r>
              <a:rPr lang="pl-PL" sz="2400" dirty="0" smtClean="0"/>
              <a:t> do </a:t>
            </a:r>
            <a:r>
              <a:rPr lang="pl-PL" sz="2400" dirty="0" err="1" smtClean="0"/>
              <a:t>that</a:t>
            </a:r>
            <a:r>
              <a:rPr lang="pl-PL" sz="2400" dirty="0" smtClean="0"/>
              <a:t> we </a:t>
            </a:r>
            <a:r>
              <a:rPr lang="pl-PL" sz="2400" dirty="0" err="1" smtClean="0">
                <a:solidFill>
                  <a:srgbClr val="FF0000"/>
                </a:solidFill>
              </a:rPr>
              <a:t>have</a:t>
            </a:r>
            <a:r>
              <a:rPr lang="pl-PL" sz="2400" dirty="0" smtClean="0">
                <a:solidFill>
                  <a:srgbClr val="FF0000"/>
                </a:solidFill>
              </a:rPr>
              <a:t> to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vertical</a:t>
            </a:r>
            <a:r>
              <a:rPr lang="pl-PL" sz="2400" dirty="0" smtClean="0"/>
              <a:t> one.</a:t>
            </a:r>
            <a:endParaRPr lang="en-GB" sz="2400" dirty="0"/>
          </a:p>
        </p:txBody>
      </p:sp>
      <p:sp>
        <p:nvSpPr>
          <p:cNvPr id="27" name="Prostokąt 26"/>
          <p:cNvSpPr/>
          <p:nvPr/>
        </p:nvSpPr>
        <p:spPr>
          <a:xfrm>
            <a:off x="147246" y="5209007"/>
            <a:ext cx="38075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sz="2400" dirty="0" smtClean="0"/>
              <a:t> a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matches</a:t>
            </a:r>
            <a:r>
              <a:rPr lang="pl-PL" sz="2400" dirty="0" smtClean="0"/>
              <a:t> we </a:t>
            </a:r>
            <a:r>
              <a:rPr lang="pl-PL" sz="2400" dirty="0" err="1" smtClean="0">
                <a:solidFill>
                  <a:srgbClr val="FF0000"/>
                </a:solidFill>
              </a:rPr>
              <a:t>have</a:t>
            </a:r>
            <a:r>
              <a:rPr lang="pl-PL" sz="2400" dirty="0" smtClean="0">
                <a:solidFill>
                  <a:srgbClr val="FF0000"/>
                </a:solidFill>
              </a:rPr>
              <a:t> to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it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9" name="Prostokąt 28"/>
          <p:cNvSpPr/>
          <p:nvPr/>
        </p:nvSpPr>
        <p:spPr>
          <a:xfrm>
            <a:off x="7523135" y="1836706"/>
            <a:ext cx="439420" cy="1880860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457200" y="1845256"/>
            <a:ext cx="27124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algorithm</a:t>
            </a:r>
            <a:r>
              <a:rPr lang="pl-PL" sz="2400" dirty="0" smtClean="0"/>
              <a:t> GREEDY</a:t>
            </a:r>
            <a:endParaRPr lang="en-GB" sz="2400" dirty="0"/>
          </a:p>
        </p:txBody>
      </p:sp>
      <p:sp>
        <p:nvSpPr>
          <p:cNvPr id="31" name="Prostokąt 30"/>
          <p:cNvSpPr/>
          <p:nvPr/>
        </p:nvSpPr>
        <p:spPr>
          <a:xfrm>
            <a:off x="755899" y="6132329"/>
            <a:ext cx="72499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neither</a:t>
            </a:r>
            <a:r>
              <a:rPr lang="pl-PL" sz="2400" dirty="0" smtClean="0"/>
              <a:t> </a:t>
            </a:r>
            <a:r>
              <a:rPr lang="pl-PL" sz="2400" dirty="0" err="1" smtClean="0"/>
              <a:t>matches</a:t>
            </a:r>
            <a:r>
              <a:rPr lang="pl-PL" sz="2400" dirty="0" smtClean="0"/>
              <a:t>, </a:t>
            </a:r>
            <a:r>
              <a:rPr lang="pl-PL" sz="2400" dirty="0" err="1" smtClean="0"/>
              <a:t>then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a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cover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32" name="Prostokąt 31"/>
          <p:cNvSpPr/>
          <p:nvPr/>
        </p:nvSpPr>
        <p:spPr>
          <a:xfrm>
            <a:off x="4137769" y="4626002"/>
            <a:ext cx="3553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Testing</a:t>
            </a:r>
            <a:r>
              <a:rPr lang="pl-PL" sz="2400" dirty="0" smtClean="0"/>
              <a:t> a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 </a:t>
            </a:r>
            <a:r>
              <a:rPr lang="pl-PL" sz="2400" dirty="0" err="1" smtClean="0"/>
              <a:t>takes</a:t>
            </a:r>
            <a:r>
              <a:rPr lang="pl-PL" sz="2400" dirty="0" smtClean="0"/>
              <a:t> O(N) time.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1 0.10579 L 2.77778E-7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5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1 0.10579 L 2.77778E-7 0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14" grpId="0" animBg="1"/>
      <p:bldP spid="15" grpId="0"/>
      <p:bldP spid="16" grpId="0" animBg="1"/>
      <p:bldP spid="17" grpId="0"/>
      <p:bldP spid="20" grpId="0" animBg="1"/>
      <p:bldP spid="21" grpId="0"/>
      <p:bldP spid="22" grpId="0" animBg="1"/>
      <p:bldP spid="22" grpId="1" animBg="1"/>
      <p:bldP spid="23" grpId="0"/>
      <p:bldP spid="29" grpId="0" animBg="1"/>
      <p:bldP spid="31" grpId="0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1D-tiles – </a:t>
            </a:r>
            <a:r>
              <a:rPr lang="pl-PL" dirty="0" err="1" smtClean="0"/>
              <a:t>candidates</a:t>
            </a:r>
            <a:r>
              <a:rPr lang="pl-PL" dirty="0" smtClean="0"/>
              <a:t> </a:t>
            </a:r>
            <a:r>
              <a:rPr lang="pl-PL" dirty="0" err="1" smtClean="0"/>
              <a:t>overview</a:t>
            </a:r>
            <a:endParaRPr lang="en-GB" dirty="0"/>
          </a:p>
        </p:txBody>
      </p:sp>
      <p:sp>
        <p:nvSpPr>
          <p:cNvPr id="12" name="Prostokąt 11"/>
          <p:cNvSpPr/>
          <p:nvPr/>
        </p:nvSpPr>
        <p:spPr>
          <a:xfrm>
            <a:off x="977787" y="1288676"/>
            <a:ext cx="7178040" cy="4145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rostokąt 12"/>
          <p:cNvSpPr/>
          <p:nvPr/>
        </p:nvSpPr>
        <p:spPr>
          <a:xfrm>
            <a:off x="977787" y="1288676"/>
            <a:ext cx="7178040" cy="3365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rostokąt 13"/>
          <p:cNvSpPr/>
          <p:nvPr/>
        </p:nvSpPr>
        <p:spPr>
          <a:xfrm rot="5400000">
            <a:off x="5914913" y="3193041"/>
            <a:ext cx="4145280" cy="3365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rostokąt 14"/>
          <p:cNvSpPr/>
          <p:nvPr/>
        </p:nvSpPr>
        <p:spPr>
          <a:xfrm>
            <a:off x="977787" y="1288676"/>
            <a:ext cx="1638300" cy="33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rostokąt 15"/>
          <p:cNvSpPr/>
          <p:nvPr/>
        </p:nvSpPr>
        <p:spPr>
          <a:xfrm>
            <a:off x="7168402" y="4446531"/>
            <a:ext cx="1638300" cy="33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rostokąt 20"/>
          <p:cNvSpPr/>
          <p:nvPr/>
        </p:nvSpPr>
        <p:spPr>
          <a:xfrm>
            <a:off x="710975" y="1625226"/>
            <a:ext cx="7412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 err="1" smtClean="0"/>
              <a:t>Candidate</a:t>
            </a:r>
            <a:r>
              <a:rPr lang="pl-PL" sz="2200" dirty="0" smtClean="0"/>
              <a:t> for a </a:t>
            </a:r>
            <a:r>
              <a:rPr lang="pl-PL" sz="2200" dirty="0" err="1" smtClean="0"/>
              <a:t>tile</a:t>
            </a:r>
            <a:r>
              <a:rPr lang="pl-PL" sz="2200" dirty="0" smtClean="0"/>
              <a:t> </a:t>
            </a:r>
            <a:r>
              <a:rPr lang="pl-PL" sz="2200" dirty="0" err="1" smtClean="0"/>
              <a:t>cover</a:t>
            </a:r>
            <a:r>
              <a:rPr lang="pl-PL" sz="2200" dirty="0" smtClean="0"/>
              <a:t> </a:t>
            </a:r>
            <a:r>
              <a:rPr lang="pl-PL" sz="2200" dirty="0" err="1" smtClean="0"/>
              <a:t>must</a:t>
            </a:r>
            <a:r>
              <a:rPr lang="pl-PL" sz="2200" dirty="0" smtClean="0"/>
              <a:t> be a </a:t>
            </a:r>
            <a:r>
              <a:rPr lang="pl-PL" sz="2200" dirty="0" err="1" smtClean="0"/>
              <a:t>border</a:t>
            </a:r>
            <a:r>
              <a:rPr lang="pl-PL" sz="2200" dirty="0" smtClean="0"/>
              <a:t> of </a:t>
            </a:r>
            <a:r>
              <a:rPr lang="pl-PL" sz="2200" dirty="0" err="1" smtClean="0"/>
              <a:t>the</a:t>
            </a:r>
            <a:r>
              <a:rPr lang="pl-PL" sz="2200" dirty="0" smtClean="0"/>
              <a:t> </a:t>
            </a:r>
            <a:r>
              <a:rPr lang="pl-PL" sz="2200" dirty="0" err="1" smtClean="0"/>
              <a:t>text</a:t>
            </a:r>
            <a:r>
              <a:rPr lang="pl-PL" sz="2200" dirty="0" smtClean="0"/>
              <a:t>,</a:t>
            </a:r>
          </a:p>
          <a:p>
            <a:pPr algn="ctr"/>
            <a:r>
              <a:rPr lang="pl-PL" sz="2200" dirty="0" err="1" smtClean="0"/>
              <a:t>hence</a:t>
            </a:r>
            <a:r>
              <a:rPr lang="pl-PL" sz="2200" dirty="0" smtClean="0"/>
              <a:t> a </a:t>
            </a:r>
            <a:r>
              <a:rPr lang="pl-PL" sz="2200" dirty="0" err="1" smtClean="0"/>
              <a:t>shorter</a:t>
            </a:r>
            <a:r>
              <a:rPr lang="pl-PL" sz="2200" dirty="0" smtClean="0"/>
              <a:t> </a:t>
            </a:r>
            <a:r>
              <a:rPr lang="pl-PL" sz="2200" dirty="0" err="1" smtClean="0"/>
              <a:t>candidate</a:t>
            </a:r>
            <a:r>
              <a:rPr lang="pl-PL" sz="2200" dirty="0" smtClean="0"/>
              <a:t> will be a </a:t>
            </a:r>
            <a:r>
              <a:rPr lang="pl-PL" sz="2200" dirty="0" err="1" smtClean="0"/>
              <a:t>border</a:t>
            </a:r>
            <a:r>
              <a:rPr lang="pl-PL" sz="2200" dirty="0" smtClean="0"/>
              <a:t> of </a:t>
            </a:r>
            <a:r>
              <a:rPr lang="pl-PL" sz="2200" dirty="0" err="1" smtClean="0"/>
              <a:t>the</a:t>
            </a:r>
            <a:r>
              <a:rPr lang="pl-PL" sz="2200" dirty="0" smtClean="0"/>
              <a:t> </a:t>
            </a:r>
            <a:r>
              <a:rPr lang="pl-PL" sz="2200" dirty="0" err="1" smtClean="0"/>
              <a:t>longer</a:t>
            </a:r>
            <a:r>
              <a:rPr lang="pl-PL" sz="2200" dirty="0" smtClean="0"/>
              <a:t> one.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977787" y="2721275"/>
            <a:ext cx="6913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Candidate</a:t>
            </a:r>
            <a:r>
              <a:rPr lang="pl-PL" sz="2400" dirty="0" smtClean="0"/>
              <a:t> </a:t>
            </a:r>
            <a:r>
              <a:rPr lang="pl-PL" sz="2400" dirty="0" err="1" smtClean="0"/>
              <a:t>must</a:t>
            </a:r>
            <a:r>
              <a:rPr lang="pl-PL" sz="2400" dirty="0" smtClean="0"/>
              <a:t> </a:t>
            </a:r>
            <a:r>
              <a:rPr lang="pl-PL" sz="2400" dirty="0" err="1" smtClean="0"/>
              <a:t>have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same </a:t>
            </a:r>
            <a:r>
              <a:rPr lang="pl-PL" sz="2400" dirty="0" err="1" smtClean="0"/>
              <a:t>letter</a:t>
            </a:r>
            <a:r>
              <a:rPr lang="pl-PL" sz="2400" dirty="0" smtClean="0"/>
              <a:t> </a:t>
            </a:r>
            <a:r>
              <a:rPr lang="pl-PL" sz="2400" dirty="0" err="1" smtClean="0"/>
              <a:t>ratio</a:t>
            </a:r>
            <a:r>
              <a:rPr lang="pl-PL" sz="2400" dirty="0" smtClean="0"/>
              <a:t> as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text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3" name="Prostokąt 22"/>
          <p:cNvSpPr/>
          <p:nvPr/>
        </p:nvSpPr>
        <p:spPr>
          <a:xfrm>
            <a:off x="977787" y="3299481"/>
            <a:ext cx="6913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The</a:t>
            </a:r>
            <a:r>
              <a:rPr lang="pl-PL" sz="2400" dirty="0" smtClean="0"/>
              <a:t> first </a:t>
            </a:r>
            <a:r>
              <a:rPr lang="pl-PL" sz="2400" dirty="0" err="1" smtClean="0"/>
              <a:t>row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text</a:t>
            </a:r>
            <a:r>
              <a:rPr lang="pl-PL" sz="2400" dirty="0" smtClean="0"/>
              <a:t> </a:t>
            </a:r>
            <a:r>
              <a:rPr lang="pl-PL" sz="2400" dirty="0" err="1" smtClean="0"/>
              <a:t>must</a:t>
            </a:r>
            <a:r>
              <a:rPr lang="pl-PL" sz="2400" dirty="0" smtClean="0"/>
              <a:t> </a:t>
            </a:r>
            <a:r>
              <a:rPr lang="pl-PL" sz="2400" dirty="0" err="1" smtClean="0"/>
              <a:t>decompose</a:t>
            </a:r>
            <a:r>
              <a:rPr lang="pl-PL" sz="2400" dirty="0" smtClean="0"/>
              <a:t> </a:t>
            </a:r>
            <a:r>
              <a:rPr lang="pl-PL" sz="2400" dirty="0" err="1" smtClean="0"/>
              <a:t>into</a:t>
            </a:r>
            <a:endParaRPr lang="pl-PL" sz="2400" dirty="0" smtClean="0"/>
          </a:p>
          <a:p>
            <a:r>
              <a:rPr lang="pl-PL" sz="2400" dirty="0" err="1" smtClean="0"/>
              <a:t>occurrences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 and </a:t>
            </a:r>
            <a:r>
              <a:rPr lang="pl-PL" sz="2400" dirty="0" err="1" smtClean="0"/>
              <a:t>letters</a:t>
            </a:r>
            <a:r>
              <a:rPr lang="pl-PL" sz="2400" dirty="0" smtClean="0"/>
              <a:t> a.</a:t>
            </a:r>
            <a:endParaRPr lang="en-GB" sz="2400" dirty="0"/>
          </a:p>
        </p:txBody>
      </p:sp>
      <p:cxnSp>
        <p:nvCxnSpPr>
          <p:cNvPr id="27" name="Łącznik prosty ze strzałką 26"/>
          <p:cNvCxnSpPr/>
          <p:nvPr/>
        </p:nvCxnSpPr>
        <p:spPr>
          <a:xfrm rot="5400000">
            <a:off x="4034972" y="4387097"/>
            <a:ext cx="51323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 27"/>
          <p:cNvSpPr/>
          <p:nvPr/>
        </p:nvSpPr>
        <p:spPr>
          <a:xfrm>
            <a:off x="1053688" y="4602959"/>
            <a:ext cx="6913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Candidates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</a:t>
            </a:r>
            <a:r>
              <a:rPr lang="pl-PL" sz="2400" dirty="0" err="1" smtClean="0"/>
              <a:t>satisfy</a:t>
            </a:r>
            <a:r>
              <a:rPr lang="pl-PL" sz="2400" dirty="0" smtClean="0"/>
              <a:t> </a:t>
            </a:r>
            <a:r>
              <a:rPr lang="pl-PL" sz="2400" dirty="0" err="1" smtClean="0"/>
              <a:t>those</a:t>
            </a:r>
            <a:r>
              <a:rPr lang="pl-PL" sz="2400" dirty="0" smtClean="0"/>
              <a:t> 3 </a:t>
            </a:r>
            <a:r>
              <a:rPr lang="pl-PL" sz="2400" dirty="0" err="1" smtClean="0"/>
              <a:t>properties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powers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shortest</a:t>
            </a:r>
            <a:r>
              <a:rPr lang="pl-PL" sz="2400" dirty="0" smtClean="0"/>
              <a:t> </a:t>
            </a:r>
            <a:r>
              <a:rPr lang="pl-PL" sz="2400" dirty="0" err="1" smtClean="0"/>
              <a:t>such</a:t>
            </a:r>
            <a:r>
              <a:rPr lang="pl-PL" sz="2400" dirty="0" smtClean="0"/>
              <a:t>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9" name="Prostokąt 28"/>
          <p:cNvSpPr/>
          <p:nvPr/>
        </p:nvSpPr>
        <p:spPr>
          <a:xfrm>
            <a:off x="710975" y="5677379"/>
            <a:ext cx="76680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O(N) time </a:t>
            </a:r>
            <a:r>
              <a:rPr lang="pl-PL" sz="2400" dirty="0" err="1" smtClean="0"/>
              <a:t>algorithm</a:t>
            </a:r>
            <a:r>
              <a:rPr lang="pl-PL" sz="2400" dirty="0" smtClean="0"/>
              <a:t> for </a:t>
            </a:r>
            <a:r>
              <a:rPr lang="pl-PL" sz="2400" dirty="0" err="1" smtClean="0"/>
              <a:t>finding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shortest</a:t>
            </a:r>
            <a:r>
              <a:rPr lang="pl-PL" sz="2400" dirty="0" smtClean="0"/>
              <a:t>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 </a:t>
            </a:r>
            <a:r>
              <a:rPr lang="pl-PL" sz="2400" dirty="0" err="1" smtClean="0"/>
              <a:t>gives</a:t>
            </a:r>
            <a:r>
              <a:rPr lang="pl-PL" sz="2400" dirty="0" smtClean="0"/>
              <a:t> </a:t>
            </a:r>
          </a:p>
          <a:p>
            <a:r>
              <a:rPr lang="pl-PL" sz="2400" dirty="0" smtClean="0"/>
              <a:t>O(N) time </a:t>
            </a:r>
            <a:r>
              <a:rPr lang="pl-PL" sz="2400" dirty="0" err="1" smtClean="0"/>
              <a:t>algorithm</a:t>
            </a:r>
            <a:r>
              <a:rPr lang="pl-PL" sz="2400" dirty="0" smtClean="0"/>
              <a:t> for </a:t>
            </a:r>
            <a:r>
              <a:rPr lang="pl-PL" sz="2400" dirty="0" err="1" smtClean="0"/>
              <a:t>finding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shortest</a:t>
            </a:r>
            <a:r>
              <a:rPr lang="pl-PL" sz="2400" dirty="0" smtClean="0"/>
              <a:t> 1D-tile </a:t>
            </a:r>
            <a:r>
              <a:rPr lang="pl-PL" sz="2400" dirty="0" err="1" smtClean="0"/>
              <a:t>cover</a:t>
            </a:r>
            <a:r>
              <a:rPr lang="pl-PL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708 -0.46111 L -4.44444E-6 -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2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6" grpId="1" animBg="1"/>
      <p:bldP spid="16" grpId="2" animBg="1"/>
      <p:bldP spid="21" grpId="0"/>
      <p:bldP spid="22" grpId="0"/>
      <p:bldP spid="23" grpId="0"/>
      <p:bldP spid="28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1D-tiles – </a:t>
            </a:r>
            <a:r>
              <a:rPr lang="pl-PL" dirty="0" err="1" smtClean="0"/>
              <a:t>candidates</a:t>
            </a:r>
            <a:r>
              <a:rPr lang="pl-PL" dirty="0" smtClean="0"/>
              <a:t> </a:t>
            </a:r>
            <a:r>
              <a:rPr lang="pl-PL" dirty="0" err="1" smtClean="0"/>
              <a:t>overview</a:t>
            </a:r>
            <a:endParaRPr lang="en-GB" dirty="0"/>
          </a:p>
        </p:txBody>
      </p:sp>
      <p:sp>
        <p:nvSpPr>
          <p:cNvPr id="12" name="Prostokąt 11"/>
          <p:cNvSpPr/>
          <p:nvPr/>
        </p:nvSpPr>
        <p:spPr>
          <a:xfrm>
            <a:off x="977787" y="1288676"/>
            <a:ext cx="7178040" cy="4145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rostokąt 12"/>
          <p:cNvSpPr/>
          <p:nvPr/>
        </p:nvSpPr>
        <p:spPr>
          <a:xfrm>
            <a:off x="977787" y="1288676"/>
            <a:ext cx="7178040" cy="3365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rostokąt 13"/>
          <p:cNvSpPr/>
          <p:nvPr/>
        </p:nvSpPr>
        <p:spPr>
          <a:xfrm rot="5400000">
            <a:off x="5914913" y="3193041"/>
            <a:ext cx="4145280" cy="3365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rostokąt 14"/>
          <p:cNvSpPr/>
          <p:nvPr/>
        </p:nvSpPr>
        <p:spPr>
          <a:xfrm>
            <a:off x="977787" y="1288676"/>
            <a:ext cx="1638300" cy="33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rostokąt 15"/>
          <p:cNvSpPr/>
          <p:nvPr/>
        </p:nvSpPr>
        <p:spPr>
          <a:xfrm rot="5400000">
            <a:off x="7168402" y="4446531"/>
            <a:ext cx="1638300" cy="33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rostokąt 20"/>
          <p:cNvSpPr/>
          <p:nvPr/>
        </p:nvSpPr>
        <p:spPr>
          <a:xfrm>
            <a:off x="710975" y="1625226"/>
            <a:ext cx="7412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 err="1" smtClean="0"/>
              <a:t>Candidate</a:t>
            </a:r>
            <a:r>
              <a:rPr lang="pl-PL" sz="2200" dirty="0" smtClean="0"/>
              <a:t> for a </a:t>
            </a:r>
            <a:r>
              <a:rPr lang="pl-PL" sz="2200" dirty="0" err="1" smtClean="0"/>
              <a:t>tile</a:t>
            </a:r>
            <a:r>
              <a:rPr lang="pl-PL" sz="2200" dirty="0" smtClean="0"/>
              <a:t> </a:t>
            </a:r>
            <a:r>
              <a:rPr lang="pl-PL" sz="2200" dirty="0" err="1" smtClean="0"/>
              <a:t>cover</a:t>
            </a:r>
            <a:r>
              <a:rPr lang="pl-PL" sz="2200" dirty="0" smtClean="0"/>
              <a:t> </a:t>
            </a:r>
            <a:r>
              <a:rPr lang="pl-PL" sz="2200" dirty="0" err="1" smtClean="0"/>
              <a:t>must</a:t>
            </a:r>
            <a:r>
              <a:rPr lang="pl-PL" sz="2200" dirty="0" smtClean="0"/>
              <a:t> be a </a:t>
            </a:r>
            <a:r>
              <a:rPr lang="pl-PL" sz="2200" dirty="0" err="1" smtClean="0"/>
              <a:t>border</a:t>
            </a:r>
            <a:r>
              <a:rPr lang="pl-PL" sz="2200" dirty="0" smtClean="0"/>
              <a:t> of </a:t>
            </a:r>
            <a:r>
              <a:rPr lang="pl-PL" sz="2200" dirty="0" err="1" smtClean="0"/>
              <a:t>the</a:t>
            </a:r>
            <a:r>
              <a:rPr lang="pl-PL" sz="2200" dirty="0" smtClean="0"/>
              <a:t> </a:t>
            </a:r>
            <a:r>
              <a:rPr lang="pl-PL" sz="2200" dirty="0" err="1" smtClean="0"/>
              <a:t>text</a:t>
            </a:r>
            <a:r>
              <a:rPr lang="pl-PL" sz="2200" dirty="0" smtClean="0"/>
              <a:t>,</a:t>
            </a:r>
          </a:p>
          <a:p>
            <a:pPr algn="ctr"/>
            <a:r>
              <a:rPr lang="pl-PL" sz="2200" dirty="0" err="1" smtClean="0"/>
              <a:t>hence</a:t>
            </a:r>
            <a:r>
              <a:rPr lang="pl-PL" sz="2200" dirty="0" smtClean="0"/>
              <a:t> a </a:t>
            </a:r>
            <a:r>
              <a:rPr lang="pl-PL" sz="2200" dirty="0" err="1" smtClean="0"/>
              <a:t>shorter</a:t>
            </a:r>
            <a:r>
              <a:rPr lang="pl-PL" sz="2200" dirty="0" smtClean="0"/>
              <a:t> </a:t>
            </a:r>
            <a:r>
              <a:rPr lang="pl-PL" sz="2200" dirty="0" err="1" smtClean="0"/>
              <a:t>candidate</a:t>
            </a:r>
            <a:r>
              <a:rPr lang="pl-PL" sz="2200" dirty="0" smtClean="0"/>
              <a:t> will be a </a:t>
            </a:r>
            <a:r>
              <a:rPr lang="pl-PL" sz="2200" dirty="0" err="1" smtClean="0"/>
              <a:t>border</a:t>
            </a:r>
            <a:r>
              <a:rPr lang="pl-PL" sz="2200" dirty="0" smtClean="0"/>
              <a:t> of </a:t>
            </a:r>
            <a:r>
              <a:rPr lang="pl-PL" sz="2200" dirty="0" err="1" smtClean="0"/>
              <a:t>the</a:t>
            </a:r>
            <a:r>
              <a:rPr lang="pl-PL" sz="2200" dirty="0" smtClean="0"/>
              <a:t> </a:t>
            </a:r>
            <a:r>
              <a:rPr lang="pl-PL" sz="2200" dirty="0" err="1" smtClean="0"/>
              <a:t>longer</a:t>
            </a:r>
            <a:r>
              <a:rPr lang="pl-PL" sz="2200" dirty="0" smtClean="0"/>
              <a:t> one.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977787" y="2721275"/>
            <a:ext cx="6913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Candidate</a:t>
            </a:r>
            <a:r>
              <a:rPr lang="pl-PL" sz="2400" dirty="0" smtClean="0"/>
              <a:t> </a:t>
            </a:r>
            <a:r>
              <a:rPr lang="pl-PL" sz="2400" dirty="0" err="1" smtClean="0"/>
              <a:t>must</a:t>
            </a:r>
            <a:r>
              <a:rPr lang="pl-PL" sz="2400" dirty="0" smtClean="0"/>
              <a:t> </a:t>
            </a:r>
            <a:r>
              <a:rPr lang="pl-PL" sz="2400" dirty="0" err="1" smtClean="0"/>
              <a:t>have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same </a:t>
            </a:r>
            <a:r>
              <a:rPr lang="pl-PL" sz="2400" dirty="0" err="1" smtClean="0"/>
              <a:t>letter</a:t>
            </a:r>
            <a:r>
              <a:rPr lang="pl-PL" sz="2400" dirty="0" smtClean="0"/>
              <a:t> </a:t>
            </a:r>
            <a:r>
              <a:rPr lang="pl-PL" sz="2400" dirty="0" err="1" smtClean="0"/>
              <a:t>ratio</a:t>
            </a:r>
            <a:r>
              <a:rPr lang="pl-PL" sz="2400" dirty="0" smtClean="0"/>
              <a:t> as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text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3" name="Prostokąt 22"/>
          <p:cNvSpPr/>
          <p:nvPr/>
        </p:nvSpPr>
        <p:spPr>
          <a:xfrm>
            <a:off x="977787" y="3299481"/>
            <a:ext cx="6913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The</a:t>
            </a:r>
            <a:r>
              <a:rPr lang="pl-PL" sz="2400" dirty="0" smtClean="0"/>
              <a:t> first </a:t>
            </a:r>
            <a:r>
              <a:rPr lang="pl-PL" sz="2400" dirty="0" err="1" smtClean="0"/>
              <a:t>row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text</a:t>
            </a:r>
            <a:r>
              <a:rPr lang="pl-PL" sz="2400" dirty="0" smtClean="0"/>
              <a:t> </a:t>
            </a:r>
            <a:r>
              <a:rPr lang="pl-PL" sz="2400" dirty="0" err="1" smtClean="0"/>
              <a:t>must</a:t>
            </a:r>
            <a:r>
              <a:rPr lang="pl-PL" sz="2400" dirty="0" smtClean="0"/>
              <a:t> </a:t>
            </a:r>
            <a:r>
              <a:rPr lang="pl-PL" sz="2400" dirty="0" err="1" smtClean="0"/>
              <a:t>decompose</a:t>
            </a:r>
            <a:r>
              <a:rPr lang="pl-PL" sz="2400" dirty="0" smtClean="0"/>
              <a:t> </a:t>
            </a:r>
            <a:r>
              <a:rPr lang="pl-PL" sz="2400" dirty="0" err="1" smtClean="0"/>
              <a:t>into</a:t>
            </a:r>
            <a:endParaRPr lang="pl-PL" sz="2400" dirty="0" smtClean="0"/>
          </a:p>
          <a:p>
            <a:r>
              <a:rPr lang="pl-PL" sz="2400" dirty="0" err="1" smtClean="0"/>
              <a:t>occurrences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 and </a:t>
            </a:r>
            <a:r>
              <a:rPr lang="pl-PL" sz="2400" dirty="0" err="1" smtClean="0"/>
              <a:t>letters</a:t>
            </a:r>
            <a:r>
              <a:rPr lang="pl-PL" sz="2400" dirty="0" smtClean="0"/>
              <a:t> a.</a:t>
            </a:r>
            <a:endParaRPr lang="en-GB" sz="2400" dirty="0"/>
          </a:p>
        </p:txBody>
      </p:sp>
      <p:cxnSp>
        <p:nvCxnSpPr>
          <p:cNvPr id="27" name="Łącznik prosty ze strzałką 26"/>
          <p:cNvCxnSpPr/>
          <p:nvPr/>
        </p:nvCxnSpPr>
        <p:spPr>
          <a:xfrm rot="5400000">
            <a:off x="4034972" y="4387097"/>
            <a:ext cx="51323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 27"/>
          <p:cNvSpPr/>
          <p:nvPr/>
        </p:nvSpPr>
        <p:spPr>
          <a:xfrm>
            <a:off x="1053688" y="4602959"/>
            <a:ext cx="6913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Candidates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</a:t>
            </a:r>
            <a:r>
              <a:rPr lang="pl-PL" sz="2400" dirty="0" err="1" smtClean="0"/>
              <a:t>satisfy</a:t>
            </a:r>
            <a:r>
              <a:rPr lang="pl-PL" sz="2400" dirty="0" smtClean="0"/>
              <a:t> </a:t>
            </a:r>
            <a:r>
              <a:rPr lang="pl-PL" sz="2400" dirty="0" err="1" smtClean="0"/>
              <a:t>those</a:t>
            </a:r>
            <a:r>
              <a:rPr lang="pl-PL" sz="2400" dirty="0" smtClean="0"/>
              <a:t> 3 </a:t>
            </a:r>
            <a:r>
              <a:rPr lang="pl-PL" sz="2400" dirty="0" err="1" smtClean="0"/>
              <a:t>properties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powers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shortest</a:t>
            </a:r>
            <a:r>
              <a:rPr lang="pl-PL" sz="2400" dirty="0" smtClean="0"/>
              <a:t> </a:t>
            </a:r>
            <a:r>
              <a:rPr lang="pl-PL" sz="2400" dirty="0" err="1" smtClean="0"/>
              <a:t>such</a:t>
            </a:r>
            <a:r>
              <a:rPr lang="pl-PL" sz="2400" dirty="0" smtClean="0"/>
              <a:t>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9" name="Prostokąt 28"/>
          <p:cNvSpPr/>
          <p:nvPr/>
        </p:nvSpPr>
        <p:spPr>
          <a:xfrm>
            <a:off x="710975" y="5677379"/>
            <a:ext cx="76680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O(N) time </a:t>
            </a:r>
            <a:r>
              <a:rPr lang="pl-PL" sz="2400" dirty="0" err="1" smtClean="0"/>
              <a:t>algorithm</a:t>
            </a:r>
            <a:r>
              <a:rPr lang="pl-PL" sz="2400" dirty="0" smtClean="0"/>
              <a:t> for </a:t>
            </a:r>
            <a:r>
              <a:rPr lang="pl-PL" sz="2400" dirty="0" err="1" smtClean="0"/>
              <a:t>finding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shortest</a:t>
            </a:r>
            <a:r>
              <a:rPr lang="pl-PL" sz="2400" dirty="0" smtClean="0"/>
              <a:t>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 </a:t>
            </a:r>
            <a:r>
              <a:rPr lang="pl-PL" sz="2400" dirty="0" err="1" smtClean="0"/>
              <a:t>gives</a:t>
            </a:r>
            <a:r>
              <a:rPr lang="pl-PL" sz="2400" dirty="0" smtClean="0"/>
              <a:t> </a:t>
            </a:r>
          </a:p>
          <a:p>
            <a:r>
              <a:rPr lang="pl-PL" sz="2400" dirty="0" smtClean="0"/>
              <a:t>O(N) time </a:t>
            </a:r>
            <a:r>
              <a:rPr lang="pl-PL" sz="2400" dirty="0" err="1" smtClean="0"/>
              <a:t>algorithm</a:t>
            </a:r>
            <a:r>
              <a:rPr lang="pl-PL" sz="2400" dirty="0" smtClean="0"/>
              <a:t> for </a:t>
            </a:r>
            <a:r>
              <a:rPr lang="pl-PL" sz="2400" dirty="0" err="1" smtClean="0"/>
              <a:t>finding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shortest</a:t>
            </a:r>
            <a:r>
              <a:rPr lang="pl-PL" sz="2400" dirty="0" smtClean="0"/>
              <a:t> 1D-tile </a:t>
            </a:r>
            <a:r>
              <a:rPr lang="pl-PL" sz="2400" dirty="0" err="1" smtClean="0"/>
              <a:t>cover</a:t>
            </a:r>
            <a:r>
              <a:rPr lang="pl-PL" sz="24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Division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rectangles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4541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a b a b a</a:t>
            </a:r>
          </a:p>
          <a:p>
            <a:r>
              <a:rPr lang="pl-PL" sz="3200" dirty="0" smtClean="0">
                <a:latin typeface="Consolas" pitchFamily="49" charset="0"/>
              </a:rPr>
              <a:t>b a b 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b b b b a</a:t>
            </a: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b</a:t>
            </a:r>
          </a:p>
          <a:p>
            <a:r>
              <a:rPr lang="pl-PL" sz="3200" dirty="0" smtClean="0">
                <a:latin typeface="Consolas" pitchFamily="49" charset="0"/>
              </a:rPr>
              <a:t>a b b b b a b a b a</a:t>
            </a:r>
          </a:p>
          <a:p>
            <a:r>
              <a:rPr lang="pl-PL" sz="3200" dirty="0" smtClean="0">
                <a:latin typeface="Consolas" pitchFamily="49" charset="0"/>
              </a:rPr>
              <a:t>b a b a b a b a b b</a:t>
            </a:r>
          </a:p>
        </p:txBody>
      </p:sp>
      <p:grpSp>
        <p:nvGrpSpPr>
          <p:cNvPr id="45" name="Grupa 44"/>
          <p:cNvGrpSpPr/>
          <p:nvPr/>
        </p:nvGrpSpPr>
        <p:grpSpPr>
          <a:xfrm>
            <a:off x="3954777" y="1862784"/>
            <a:ext cx="4394202" cy="3761727"/>
            <a:chOff x="3954777" y="1862784"/>
            <a:chExt cx="4394202" cy="3761727"/>
          </a:xfrm>
        </p:grpSpPr>
        <p:sp>
          <p:nvSpPr>
            <p:cNvPr id="5" name="Prostokąt 4"/>
            <p:cNvSpPr/>
            <p:nvPr/>
          </p:nvSpPr>
          <p:spPr>
            <a:xfrm>
              <a:off x="3954779" y="1862785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6" name="Prostokąt 5"/>
            <p:cNvSpPr/>
            <p:nvPr/>
          </p:nvSpPr>
          <p:spPr>
            <a:xfrm>
              <a:off x="4394201" y="1862785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4394199" y="2333001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5273043" y="1862784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5273041" y="2333000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954781" y="2803215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3954777" y="3743646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3954779" y="4684076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4394201" y="2803217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5273043" y="2803216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4394195" y="3273430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4394197" y="4213860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4833621" y="3273432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833623" y="4213862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273043" y="3273433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5273045" y="4213863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5712459" y="3273434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2" name="Prostokąt 21"/>
            <p:cNvSpPr/>
            <p:nvPr/>
          </p:nvSpPr>
          <p:spPr>
            <a:xfrm>
              <a:off x="5712461" y="4213864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6151879" y="2333001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4" name="Prostokąt 23"/>
            <p:cNvSpPr/>
            <p:nvPr/>
          </p:nvSpPr>
          <p:spPr>
            <a:xfrm>
              <a:off x="6151881" y="3273431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6591305" y="2333003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6591307" y="3273433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7" name="Prostokąt 26"/>
            <p:cNvSpPr/>
            <p:nvPr/>
          </p:nvSpPr>
          <p:spPr>
            <a:xfrm>
              <a:off x="7030727" y="2333004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7030729" y="3273434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7470143" y="2333005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7470145" y="3273435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6151889" y="1862790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7030731" y="1862789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4394207" y="5154296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5273049" y="5154295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6151879" y="4213867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7030721" y="4213866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6151889" y="4684083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8" name="Prostokąt 37"/>
            <p:cNvSpPr/>
            <p:nvPr/>
          </p:nvSpPr>
          <p:spPr>
            <a:xfrm>
              <a:off x="7030731" y="4684082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6151877" y="5154292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0" name="Prostokąt 39"/>
            <p:cNvSpPr/>
            <p:nvPr/>
          </p:nvSpPr>
          <p:spPr>
            <a:xfrm>
              <a:off x="7030719" y="5154291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1" name="Prostokąt 40"/>
            <p:cNvSpPr/>
            <p:nvPr/>
          </p:nvSpPr>
          <p:spPr>
            <a:xfrm>
              <a:off x="7909557" y="1862784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2" name="Prostokąt 41"/>
            <p:cNvSpPr/>
            <p:nvPr/>
          </p:nvSpPr>
          <p:spPr>
            <a:xfrm>
              <a:off x="7909559" y="2803214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7909555" y="3743645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4" name="Prostokąt 43"/>
            <p:cNvSpPr/>
            <p:nvPr/>
          </p:nvSpPr>
          <p:spPr>
            <a:xfrm>
              <a:off x="7909557" y="4684075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sp>
        <p:nvSpPr>
          <p:cNvPr id="47" name="Prostokąt 46"/>
          <p:cNvSpPr/>
          <p:nvPr/>
        </p:nvSpPr>
        <p:spPr>
          <a:xfrm>
            <a:off x="346787" y="1595830"/>
            <a:ext cx="871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</a:t>
            </a:r>
          </a:p>
        </p:txBody>
      </p:sp>
      <p:sp>
        <p:nvSpPr>
          <p:cNvPr id="48" name="Prostokąt 47"/>
          <p:cNvSpPr/>
          <p:nvPr/>
        </p:nvSpPr>
        <p:spPr>
          <a:xfrm>
            <a:off x="339091" y="1627682"/>
            <a:ext cx="878840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137233" y="2102172"/>
            <a:ext cx="36522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shortest</a:t>
            </a:r>
            <a:r>
              <a:rPr lang="pl-PL" sz="2400" dirty="0" smtClean="0"/>
              <a:t>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cover</a:t>
            </a:r>
            <a:r>
              <a:rPr lang="pl-PL" sz="2400" dirty="0" smtClean="0"/>
              <a:t>.</a:t>
            </a:r>
          </a:p>
        </p:txBody>
      </p:sp>
      <p:sp>
        <p:nvSpPr>
          <p:cNvPr id="50" name="Prostokąt 49"/>
          <p:cNvSpPr/>
          <p:nvPr/>
        </p:nvSpPr>
        <p:spPr>
          <a:xfrm>
            <a:off x="137232" y="2673265"/>
            <a:ext cx="38175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Algorithm</a:t>
            </a:r>
            <a:r>
              <a:rPr lang="pl-PL" sz="2400" dirty="0" smtClean="0"/>
              <a:t> GREEDY as a </a:t>
            </a:r>
            <a:r>
              <a:rPr lang="pl-PL" sz="2400" dirty="0" err="1" smtClean="0"/>
              <a:t>byproduct</a:t>
            </a:r>
            <a:r>
              <a:rPr lang="pl-PL" sz="2400" dirty="0" smtClean="0"/>
              <a:t> </a:t>
            </a:r>
            <a:r>
              <a:rPr lang="pl-PL" sz="2400" dirty="0" err="1" smtClean="0"/>
              <a:t>returns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division</a:t>
            </a:r>
            <a:r>
              <a:rPr lang="pl-PL" sz="2400" dirty="0" smtClean="0"/>
              <a:t> </a:t>
            </a:r>
            <a:r>
              <a:rPr lang="pl-PL" sz="2400" dirty="0" err="1" smtClean="0"/>
              <a:t>into</a:t>
            </a:r>
            <a:r>
              <a:rPr lang="pl-PL" sz="2400" dirty="0" smtClean="0"/>
              <a:t> </a:t>
            </a:r>
            <a:r>
              <a:rPr lang="pl-PL" sz="2400" dirty="0" err="1" smtClean="0"/>
              <a:t>rectangles</a:t>
            </a:r>
            <a:r>
              <a:rPr lang="pl-PL" sz="2400" dirty="0" smtClean="0"/>
              <a:t>.</a:t>
            </a:r>
          </a:p>
        </p:txBody>
      </p:sp>
      <p:sp>
        <p:nvSpPr>
          <p:cNvPr id="51" name="Prostokąt 50"/>
          <p:cNvSpPr/>
          <p:nvPr/>
        </p:nvSpPr>
        <p:spPr>
          <a:xfrm>
            <a:off x="137232" y="3830852"/>
            <a:ext cx="4022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By </a:t>
            </a:r>
            <a:r>
              <a:rPr lang="pl-PL" sz="2400" dirty="0" err="1" smtClean="0"/>
              <a:t>uniqueness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division</a:t>
            </a:r>
            <a:r>
              <a:rPr lang="pl-PL" sz="2400" dirty="0" smtClean="0"/>
              <a:t> for a </a:t>
            </a:r>
            <a:r>
              <a:rPr lang="pl-PL" sz="2400" dirty="0" err="1" smtClean="0"/>
              <a:t>power</a:t>
            </a:r>
            <a:r>
              <a:rPr lang="pl-PL" sz="2400" dirty="0" smtClean="0"/>
              <a:t> of </a:t>
            </a:r>
            <a:r>
              <a:rPr lang="pl-PL" sz="3200" dirty="0" smtClean="0"/>
              <a:t>ab</a:t>
            </a:r>
            <a:r>
              <a:rPr lang="pl-PL" sz="2400" dirty="0" smtClean="0"/>
              <a:t> </a:t>
            </a:r>
            <a:r>
              <a:rPr lang="pl-PL" sz="2400" dirty="0" err="1" smtClean="0"/>
              <a:t>comes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</a:t>
            </a:r>
            <a:r>
              <a:rPr lang="pl-PL" sz="2400" dirty="0" err="1" smtClean="0"/>
              <a:t>merging</a:t>
            </a:r>
            <a:r>
              <a:rPr lang="pl-PL" sz="2400" dirty="0" smtClean="0"/>
              <a:t> </a:t>
            </a:r>
            <a:r>
              <a:rPr lang="pl-PL" sz="2400" dirty="0" err="1" smtClean="0"/>
              <a:t>those</a:t>
            </a:r>
            <a:r>
              <a:rPr lang="pl-PL" sz="2400" dirty="0" smtClean="0"/>
              <a:t> </a:t>
            </a:r>
            <a:r>
              <a:rPr lang="pl-PL" sz="2400" dirty="0" err="1" smtClean="0"/>
              <a:t>rectangles</a:t>
            </a:r>
            <a:r>
              <a:rPr lang="pl-PL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Computing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1D-tile </a:t>
            </a:r>
            <a:r>
              <a:rPr lang="pl-PL" dirty="0" err="1" smtClean="0"/>
              <a:t>covers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4541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a b a b a</a:t>
            </a:r>
          </a:p>
          <a:p>
            <a:r>
              <a:rPr lang="pl-PL" sz="3200" dirty="0" smtClean="0">
                <a:latin typeface="Consolas" pitchFamily="49" charset="0"/>
              </a:rPr>
              <a:t>b a b 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b b b b a</a:t>
            </a: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b</a:t>
            </a:r>
          </a:p>
          <a:p>
            <a:r>
              <a:rPr lang="pl-PL" sz="3200" dirty="0" smtClean="0">
                <a:latin typeface="Consolas" pitchFamily="49" charset="0"/>
              </a:rPr>
              <a:t>a b b b b a b a b a</a:t>
            </a:r>
          </a:p>
          <a:p>
            <a:r>
              <a:rPr lang="pl-PL" sz="3200" dirty="0" smtClean="0">
                <a:latin typeface="Consolas" pitchFamily="49" charset="0"/>
              </a:rPr>
              <a:t>b a b a b a b a b b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54779" y="1862784"/>
            <a:ext cx="439420" cy="3761721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394201" y="1862785"/>
            <a:ext cx="3515370" cy="47022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394199" y="2333001"/>
            <a:ext cx="1757680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4394201" y="2803217"/>
            <a:ext cx="1757678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4394195" y="3273430"/>
            <a:ext cx="439426" cy="1880868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4833621" y="3273432"/>
            <a:ext cx="439418" cy="1880864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273043" y="3273433"/>
            <a:ext cx="439416" cy="188086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5712459" y="3273434"/>
            <a:ext cx="439420" cy="188086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6151879" y="2333001"/>
            <a:ext cx="439426" cy="1880859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6591305" y="2333003"/>
            <a:ext cx="439426" cy="1880857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7030727" y="2333004"/>
            <a:ext cx="439416" cy="1880856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7470143" y="2333005"/>
            <a:ext cx="439428" cy="188085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4394207" y="5154296"/>
            <a:ext cx="3515350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6151879" y="4213867"/>
            <a:ext cx="1757678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7" name="Prostokąt 36"/>
          <p:cNvSpPr/>
          <p:nvPr/>
        </p:nvSpPr>
        <p:spPr>
          <a:xfrm>
            <a:off x="6151889" y="4684083"/>
            <a:ext cx="1757668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7909557" y="1862784"/>
            <a:ext cx="439420" cy="3761721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7" name="Prostokąt 46"/>
          <p:cNvSpPr/>
          <p:nvPr/>
        </p:nvSpPr>
        <p:spPr>
          <a:xfrm>
            <a:off x="346787" y="1595830"/>
            <a:ext cx="871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</a:t>
            </a:r>
          </a:p>
        </p:txBody>
      </p:sp>
      <p:sp>
        <p:nvSpPr>
          <p:cNvPr id="48" name="Prostokąt 47"/>
          <p:cNvSpPr/>
          <p:nvPr/>
        </p:nvSpPr>
        <p:spPr>
          <a:xfrm>
            <a:off x="339091" y="1627682"/>
            <a:ext cx="878840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137233" y="2341552"/>
            <a:ext cx="3817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Length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tile</a:t>
            </a:r>
            <a:r>
              <a:rPr lang="pl-PL" sz="2400" dirty="0" smtClean="0"/>
              <a:t> </a:t>
            </a:r>
            <a:r>
              <a:rPr lang="pl-PL" sz="2400" dirty="0" err="1" smtClean="0"/>
              <a:t>cover</a:t>
            </a:r>
            <a:r>
              <a:rPr lang="pl-PL" sz="2400" dirty="0" smtClean="0"/>
              <a:t> </a:t>
            </a:r>
            <a:r>
              <a:rPr lang="pl-PL" sz="2400" dirty="0" err="1" smtClean="0"/>
              <a:t>must</a:t>
            </a:r>
            <a:r>
              <a:rPr lang="pl-PL" sz="2400" dirty="0" smtClean="0"/>
              <a:t> </a:t>
            </a:r>
            <a:r>
              <a:rPr lang="pl-PL" sz="2400" dirty="0" err="1" smtClean="0"/>
              <a:t>divide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length</a:t>
            </a:r>
            <a:r>
              <a:rPr lang="pl-PL" sz="2400" dirty="0" smtClean="0"/>
              <a:t> of </a:t>
            </a:r>
            <a:r>
              <a:rPr lang="pl-PL" sz="2400" dirty="0" err="1" smtClean="0"/>
              <a:t>every</a:t>
            </a:r>
            <a:r>
              <a:rPr lang="pl-PL" sz="2400" dirty="0" smtClean="0"/>
              <a:t> </a:t>
            </a:r>
            <a:r>
              <a:rPr lang="pl-PL" sz="2400" dirty="0" err="1" smtClean="0"/>
              <a:t>merged</a:t>
            </a:r>
            <a:r>
              <a:rPr lang="pl-PL" sz="2400" dirty="0" smtClean="0"/>
              <a:t> </a:t>
            </a:r>
            <a:r>
              <a:rPr lang="pl-PL" sz="2400" dirty="0" err="1" smtClean="0"/>
              <a:t>rectangle</a:t>
            </a:r>
            <a:r>
              <a:rPr lang="pl-PL" sz="2400" dirty="0" smtClean="0"/>
              <a:t>.</a:t>
            </a:r>
          </a:p>
        </p:txBody>
      </p:sp>
      <p:sp>
        <p:nvSpPr>
          <p:cNvPr id="53" name="Prostokąt 52"/>
          <p:cNvSpPr/>
          <p:nvPr/>
        </p:nvSpPr>
        <p:spPr>
          <a:xfrm>
            <a:off x="0" y="3760753"/>
            <a:ext cx="38175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Here</a:t>
            </a:r>
            <a:r>
              <a:rPr lang="pl-PL" sz="2400" dirty="0" smtClean="0"/>
              <a:t> 1D-tile </a:t>
            </a:r>
            <a:r>
              <a:rPr lang="pl-PL" sz="2400" dirty="0" err="1" smtClean="0"/>
              <a:t>covers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powers</a:t>
            </a:r>
            <a:r>
              <a:rPr lang="pl-PL" sz="2400" dirty="0" smtClean="0"/>
              <a:t> of </a:t>
            </a:r>
            <a:r>
              <a:rPr lang="pl-PL" sz="3200" dirty="0" smtClean="0"/>
              <a:t>ab</a:t>
            </a:r>
            <a:r>
              <a:rPr lang="pl-PL" sz="2400" dirty="0" smtClean="0"/>
              <a:t> of </a:t>
            </a:r>
            <a:r>
              <a:rPr lang="pl-PL" sz="2400" dirty="0" err="1" smtClean="0"/>
              <a:t>length</a:t>
            </a:r>
            <a:r>
              <a:rPr lang="pl-PL" sz="2400" dirty="0" smtClean="0"/>
              <a:t> </a:t>
            </a:r>
            <a:r>
              <a:rPr lang="pl-PL" sz="2400" dirty="0" err="1" smtClean="0"/>
              <a:t>dividing</a:t>
            </a:r>
            <a:r>
              <a:rPr lang="pl-PL" sz="2400" dirty="0" smtClean="0"/>
              <a:t> </a:t>
            </a:r>
            <a:r>
              <a:rPr lang="pl-PL" sz="2400" dirty="0" err="1" smtClean="0"/>
              <a:t>gcd</a:t>
            </a:r>
            <a:r>
              <a:rPr lang="pl-PL" sz="2400" dirty="0" smtClean="0"/>
              <a:t>(4,8)=4.</a:t>
            </a:r>
          </a:p>
        </p:txBody>
      </p:sp>
      <p:sp>
        <p:nvSpPr>
          <p:cNvPr id="54" name="Prostokąt 53"/>
          <p:cNvSpPr/>
          <p:nvPr/>
        </p:nvSpPr>
        <p:spPr>
          <a:xfrm>
            <a:off x="0" y="5100089"/>
            <a:ext cx="38175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Namely</a:t>
            </a:r>
            <a:r>
              <a:rPr lang="pl-PL" sz="2400" dirty="0" smtClean="0"/>
              <a:t> </a:t>
            </a:r>
            <a:r>
              <a:rPr lang="pl-PL" sz="3200" dirty="0" smtClean="0"/>
              <a:t>ab</a:t>
            </a:r>
            <a:r>
              <a:rPr lang="pl-PL" sz="2400" dirty="0" smtClean="0"/>
              <a:t> and </a:t>
            </a:r>
            <a:r>
              <a:rPr lang="pl-PL" sz="3200" dirty="0" smtClean="0"/>
              <a:t>(ab)</a:t>
            </a:r>
            <a:r>
              <a:rPr lang="pl-PL" sz="3200" baseline="30000" dirty="0" smtClean="0"/>
              <a:t>2</a:t>
            </a:r>
          </a:p>
          <a:p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1D-tile </a:t>
            </a:r>
            <a:r>
              <a:rPr lang="pl-PL" sz="2400" dirty="0" err="1" smtClean="0"/>
              <a:t>covers</a:t>
            </a:r>
            <a:r>
              <a:rPr lang="pl-PL" sz="2400" dirty="0" smtClean="0"/>
              <a:t>.</a:t>
            </a:r>
          </a:p>
        </p:txBody>
      </p:sp>
      <p:sp>
        <p:nvSpPr>
          <p:cNvPr id="55" name="Prostokąt 54"/>
          <p:cNvSpPr/>
          <p:nvPr/>
        </p:nvSpPr>
        <p:spPr>
          <a:xfrm>
            <a:off x="940025" y="6054196"/>
            <a:ext cx="7468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O(N) time </a:t>
            </a:r>
            <a:r>
              <a:rPr lang="pl-PL" sz="2800" dirty="0" err="1" smtClean="0"/>
              <a:t>algorithm</a:t>
            </a:r>
            <a:r>
              <a:rPr lang="pl-PL" sz="2800" dirty="0" smtClean="0"/>
              <a:t> for </a:t>
            </a:r>
            <a:r>
              <a:rPr lang="pl-PL" sz="2800" dirty="0" err="1" smtClean="0"/>
              <a:t>finding</a:t>
            </a:r>
            <a:r>
              <a:rPr lang="pl-PL" sz="2800" dirty="0" smtClean="0"/>
              <a:t> </a:t>
            </a:r>
            <a:r>
              <a:rPr lang="pl-PL" sz="2800" dirty="0" err="1" smtClean="0"/>
              <a:t>all</a:t>
            </a:r>
            <a:r>
              <a:rPr lang="pl-PL" sz="2800" dirty="0" smtClean="0"/>
              <a:t> 1D-tile </a:t>
            </a:r>
            <a:r>
              <a:rPr lang="pl-PL" sz="2800" dirty="0" err="1" smtClean="0"/>
              <a:t>covers</a:t>
            </a:r>
            <a:r>
              <a:rPr lang="pl-PL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2D-tiles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612777" y="2672697"/>
            <a:ext cx="2268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c a </a:t>
            </a:r>
          </a:p>
          <a:p>
            <a:r>
              <a:rPr lang="pl-PL" sz="3200" dirty="0" smtClean="0">
                <a:latin typeface="Consolas" pitchFamily="49" charset="0"/>
              </a:rPr>
              <a:t>b c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612778" y="2809485"/>
            <a:ext cx="2142565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" name="Nawias klamrowy zamykający 5"/>
          <p:cNvSpPr/>
          <p:nvPr/>
        </p:nvSpPr>
        <p:spPr>
          <a:xfrm>
            <a:off x="5880847" y="2809485"/>
            <a:ext cx="412377" cy="9404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rostokąt 6"/>
          <p:cNvSpPr/>
          <p:nvPr/>
        </p:nvSpPr>
        <p:spPr>
          <a:xfrm>
            <a:off x="6432700" y="2964448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dirty="0" smtClean="0"/>
              <a:t>d</a:t>
            </a:r>
            <a:endParaRPr lang="en-GB" sz="3600" dirty="0"/>
          </a:p>
        </p:txBody>
      </p:sp>
      <p:sp>
        <p:nvSpPr>
          <p:cNvPr id="8" name="Prostokąt 7"/>
          <p:cNvSpPr/>
          <p:nvPr/>
        </p:nvSpPr>
        <p:spPr>
          <a:xfrm>
            <a:off x="4527028" y="4171310"/>
            <a:ext cx="439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l</a:t>
            </a:r>
            <a:endParaRPr lang="en-GB" sz="3600" dirty="0"/>
          </a:p>
        </p:txBody>
      </p:sp>
      <p:sp>
        <p:nvSpPr>
          <p:cNvPr id="9" name="Nawias klamrowy otwierający 8"/>
          <p:cNvSpPr/>
          <p:nvPr/>
        </p:nvSpPr>
        <p:spPr>
          <a:xfrm rot="16200000">
            <a:off x="4479280" y="3011874"/>
            <a:ext cx="409559" cy="21425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rostokąt 9"/>
          <p:cNvSpPr/>
          <p:nvPr/>
        </p:nvSpPr>
        <p:spPr>
          <a:xfrm>
            <a:off x="3612777" y="2809485"/>
            <a:ext cx="914252" cy="940430"/>
          </a:xfrm>
          <a:prstGeom prst="rect">
            <a:avLst/>
          </a:prstGeom>
          <a:solidFill>
            <a:srgbClr val="92D050">
              <a:alpha val="49804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" name="Nawias klamrowy otwierający 10"/>
          <p:cNvSpPr/>
          <p:nvPr/>
        </p:nvSpPr>
        <p:spPr>
          <a:xfrm rot="16200000" flipH="1">
            <a:off x="3906526" y="2052192"/>
            <a:ext cx="326758" cy="9142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rostokąt 11"/>
          <p:cNvSpPr/>
          <p:nvPr/>
        </p:nvSpPr>
        <p:spPr>
          <a:xfrm>
            <a:off x="3849445" y="1699608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dirty="0" smtClean="0"/>
              <a:t>d</a:t>
            </a:r>
            <a:endParaRPr lang="en-GB" sz="3600" dirty="0"/>
          </a:p>
        </p:txBody>
      </p:sp>
      <p:sp>
        <p:nvSpPr>
          <p:cNvPr id="18" name="Prostokąt 17"/>
          <p:cNvSpPr/>
          <p:nvPr/>
        </p:nvSpPr>
        <p:spPr>
          <a:xfrm>
            <a:off x="2621355" y="4817641"/>
            <a:ext cx="45971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We </a:t>
            </a:r>
            <a:r>
              <a:rPr lang="pl-PL" sz="2400" dirty="0" err="1" smtClean="0"/>
              <a:t>basically</a:t>
            </a:r>
            <a:r>
              <a:rPr lang="pl-PL" sz="2400" dirty="0" smtClean="0"/>
              <a:t> want to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algorithm</a:t>
            </a:r>
            <a:r>
              <a:rPr lang="pl-PL" sz="2400" dirty="0" smtClean="0"/>
              <a:t> GREEDY, but </a:t>
            </a:r>
            <a:r>
              <a:rPr lang="pl-PL" sz="2400" dirty="0" err="1" smtClean="0"/>
              <a:t>may</a:t>
            </a:r>
            <a:r>
              <a:rPr lang="pl-PL" sz="2400" dirty="0" smtClean="0"/>
              <a:t> </a:t>
            </a:r>
            <a:r>
              <a:rPr lang="pl-PL" sz="2400" dirty="0" err="1" smtClean="0"/>
              <a:t>need</a:t>
            </a:r>
            <a:r>
              <a:rPr lang="pl-PL" sz="2400" dirty="0" smtClean="0"/>
              <a:t> to make </a:t>
            </a:r>
            <a:r>
              <a:rPr lang="pl-PL" sz="2400" dirty="0" err="1" smtClean="0"/>
              <a:t>some</a:t>
            </a:r>
            <a:r>
              <a:rPr lang="pl-PL" sz="2400" dirty="0" smtClean="0"/>
              <a:t> </a:t>
            </a:r>
            <a:r>
              <a:rPr lang="pl-PL" sz="2400" dirty="0" err="1" smtClean="0"/>
              <a:t>small</a:t>
            </a:r>
            <a:r>
              <a:rPr lang="pl-PL" sz="2400" dirty="0" smtClean="0"/>
              <a:t> </a:t>
            </a:r>
            <a:r>
              <a:rPr lang="pl-PL" sz="2400" dirty="0" err="1" smtClean="0"/>
              <a:t>modifications</a:t>
            </a:r>
            <a:r>
              <a:rPr lang="pl-PL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104 -0.15301 " pathEditMode="relative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104 -0.15301 " pathEditMode="relative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104 -0.15301 " pathEditMode="relative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191 -0.15556 " pathEditMode="relative" ptsTypes="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191 -0.15556 " pathEditMode="relative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191 -0.15556 " pathEditMode="relative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191 -0.15556 " pathEditMode="relative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6" grpId="2" animBg="1"/>
      <p:bldP spid="7" grpId="0"/>
      <p:bldP spid="7" grpId="2"/>
      <p:bldP spid="8" grpId="0"/>
      <p:bldP spid="8" grpId="2"/>
      <p:bldP spid="9" grpId="0" animBg="1"/>
      <p:bldP spid="9" grpId="2" animBg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2D-tiles, </a:t>
            </a:r>
            <a:r>
              <a:rPr lang="pl-PL" dirty="0" err="1" smtClean="0"/>
              <a:t>unary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860610" y="1618912"/>
            <a:ext cx="2268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860611" y="1755700"/>
            <a:ext cx="2142565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5" name="Nawias klamrowy zamykający 24"/>
          <p:cNvSpPr/>
          <p:nvPr/>
        </p:nvSpPr>
        <p:spPr>
          <a:xfrm>
            <a:off x="3128681" y="1741759"/>
            <a:ext cx="412377" cy="9404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Prostokąt 25"/>
          <p:cNvSpPr/>
          <p:nvPr/>
        </p:nvSpPr>
        <p:spPr>
          <a:xfrm>
            <a:off x="3675380" y="1896722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dirty="0" smtClean="0"/>
              <a:t>d</a:t>
            </a:r>
            <a:endParaRPr lang="en-GB" sz="3600" dirty="0"/>
          </a:p>
        </p:txBody>
      </p:sp>
      <p:sp>
        <p:nvSpPr>
          <p:cNvPr id="27" name="Prostokąt 26"/>
          <p:cNvSpPr/>
          <p:nvPr/>
        </p:nvSpPr>
        <p:spPr>
          <a:xfrm>
            <a:off x="1774862" y="3103584"/>
            <a:ext cx="439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l</a:t>
            </a:r>
            <a:endParaRPr lang="en-GB" sz="3600" dirty="0"/>
          </a:p>
        </p:txBody>
      </p:sp>
      <p:sp>
        <p:nvSpPr>
          <p:cNvPr id="28" name="Nawias klamrowy otwierający 27"/>
          <p:cNvSpPr/>
          <p:nvPr/>
        </p:nvSpPr>
        <p:spPr>
          <a:xfrm rot="16200000">
            <a:off x="1727114" y="1944148"/>
            <a:ext cx="409559" cy="21425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Prostokąt 28"/>
          <p:cNvSpPr/>
          <p:nvPr/>
        </p:nvSpPr>
        <p:spPr>
          <a:xfrm>
            <a:off x="4679029" y="1836706"/>
            <a:ext cx="4285130" cy="378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143436" y="3749915"/>
            <a:ext cx="3958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l</a:t>
            </a:r>
            <a:r>
              <a:rPr lang="pl-PL" sz="2800" dirty="0" smtClean="0"/>
              <a:t> and </a:t>
            </a:r>
            <a:r>
              <a:rPr lang="pl-PL" sz="3600" dirty="0" smtClean="0"/>
              <a:t>d </a:t>
            </a:r>
            <a:r>
              <a:rPr lang="pl-PL" sz="2800" dirty="0" err="1" smtClean="0"/>
              <a:t>divide</a:t>
            </a:r>
            <a:r>
              <a:rPr lang="pl-PL" sz="3600" dirty="0" smtClean="0"/>
              <a:t> n </a:t>
            </a:r>
            <a:r>
              <a:rPr lang="pl-PL" sz="2800" dirty="0" err="1" smtClean="0"/>
              <a:t>or</a:t>
            </a:r>
            <a:r>
              <a:rPr lang="pl-PL" sz="3600" dirty="0" smtClean="0"/>
              <a:t> m:</a:t>
            </a:r>
          </a:p>
        </p:txBody>
      </p:sp>
      <p:sp>
        <p:nvSpPr>
          <p:cNvPr id="31" name="Prostokąt 30"/>
          <p:cNvSpPr/>
          <p:nvPr/>
        </p:nvSpPr>
        <p:spPr>
          <a:xfrm>
            <a:off x="860610" y="1741759"/>
            <a:ext cx="2142565" cy="468041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grpSp>
        <p:nvGrpSpPr>
          <p:cNvPr id="39" name="Grupa 38"/>
          <p:cNvGrpSpPr/>
          <p:nvPr/>
        </p:nvGrpSpPr>
        <p:grpSpPr>
          <a:xfrm>
            <a:off x="860610" y="1738498"/>
            <a:ext cx="2142564" cy="942604"/>
            <a:chOff x="860611" y="1739585"/>
            <a:chExt cx="2142564" cy="942604"/>
          </a:xfrm>
        </p:grpSpPr>
        <p:sp>
          <p:nvSpPr>
            <p:cNvPr id="34" name="Prostokąt 33"/>
            <p:cNvSpPr/>
            <p:nvPr/>
          </p:nvSpPr>
          <p:spPr>
            <a:xfrm>
              <a:off x="860611" y="1741759"/>
              <a:ext cx="439420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1300031" y="1739585"/>
              <a:ext cx="439420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1739451" y="1739585"/>
              <a:ext cx="439420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2178871" y="1739585"/>
              <a:ext cx="439420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8" name="Prostokąt 37"/>
            <p:cNvSpPr/>
            <p:nvPr/>
          </p:nvSpPr>
          <p:spPr>
            <a:xfrm>
              <a:off x="2618291" y="1741759"/>
              <a:ext cx="384884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sp>
        <p:nvSpPr>
          <p:cNvPr id="40" name="Prostokąt 39"/>
          <p:cNvSpPr/>
          <p:nvPr/>
        </p:nvSpPr>
        <p:spPr>
          <a:xfrm>
            <a:off x="58918" y="4772490"/>
            <a:ext cx="85135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either</a:t>
            </a:r>
            <a:r>
              <a:rPr lang="pl-PL" sz="2800" dirty="0" smtClean="0"/>
              <a:t> </a:t>
            </a:r>
            <a:r>
              <a:rPr lang="pl-PL" sz="2800" dirty="0" err="1" smtClean="0"/>
              <a:t>each</a:t>
            </a:r>
            <a:r>
              <a:rPr lang="pl-PL" sz="2800" dirty="0" smtClean="0"/>
              <a:t> </a:t>
            </a:r>
            <a:r>
              <a:rPr lang="pl-PL" sz="2800" dirty="0" err="1" smtClean="0"/>
              <a:t>divides</a:t>
            </a:r>
            <a:r>
              <a:rPr lang="pl-PL" sz="2800" dirty="0" smtClean="0"/>
              <a:t> a </a:t>
            </a:r>
            <a:r>
              <a:rPr lang="pl-PL" sz="2800" dirty="0" err="1" smtClean="0"/>
              <a:t>different</a:t>
            </a:r>
            <a:endParaRPr lang="pl-PL" sz="2800" dirty="0" smtClean="0"/>
          </a:p>
          <a:p>
            <a:r>
              <a:rPr lang="pl-PL" sz="2800" dirty="0" err="1" smtClean="0"/>
              <a:t>dimension</a:t>
            </a:r>
            <a:r>
              <a:rPr lang="pl-PL" sz="2800" dirty="0" smtClean="0"/>
              <a:t>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text</a:t>
            </a:r>
            <a:r>
              <a:rPr lang="pl-PL" sz="2800" dirty="0" smtClean="0"/>
              <a:t>,</a:t>
            </a:r>
          </a:p>
        </p:txBody>
      </p:sp>
      <p:grpSp>
        <p:nvGrpSpPr>
          <p:cNvPr id="51" name="Grupa 50"/>
          <p:cNvGrpSpPr/>
          <p:nvPr/>
        </p:nvGrpSpPr>
        <p:grpSpPr>
          <a:xfrm>
            <a:off x="4679029" y="1836706"/>
            <a:ext cx="4285130" cy="3761720"/>
            <a:chOff x="4679029" y="1836706"/>
            <a:chExt cx="4285130" cy="3761720"/>
          </a:xfrm>
        </p:grpSpPr>
        <p:sp>
          <p:nvSpPr>
            <p:cNvPr id="41" name="Prostokąt 40"/>
            <p:cNvSpPr/>
            <p:nvPr/>
          </p:nvSpPr>
          <p:spPr>
            <a:xfrm>
              <a:off x="4679029" y="1836706"/>
              <a:ext cx="2142565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2" name="Prostokąt 41"/>
            <p:cNvSpPr/>
            <p:nvPr/>
          </p:nvSpPr>
          <p:spPr>
            <a:xfrm>
              <a:off x="6821594" y="1836706"/>
              <a:ext cx="2142565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5" name="Prostokąt 44"/>
            <p:cNvSpPr/>
            <p:nvPr/>
          </p:nvSpPr>
          <p:spPr>
            <a:xfrm>
              <a:off x="4679029" y="2777136"/>
              <a:ext cx="2142565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6" name="Prostokąt 45"/>
            <p:cNvSpPr/>
            <p:nvPr/>
          </p:nvSpPr>
          <p:spPr>
            <a:xfrm>
              <a:off x="4679029" y="3717566"/>
              <a:ext cx="2142565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7" name="Prostokąt 46"/>
            <p:cNvSpPr/>
            <p:nvPr/>
          </p:nvSpPr>
          <p:spPr>
            <a:xfrm>
              <a:off x="4679029" y="4657996"/>
              <a:ext cx="2142565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8" name="Prostokąt 47"/>
            <p:cNvSpPr/>
            <p:nvPr/>
          </p:nvSpPr>
          <p:spPr>
            <a:xfrm>
              <a:off x="6821594" y="2777136"/>
              <a:ext cx="2142565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49" name="Prostokąt 48"/>
            <p:cNvSpPr/>
            <p:nvPr/>
          </p:nvSpPr>
          <p:spPr>
            <a:xfrm>
              <a:off x="6821594" y="3717566"/>
              <a:ext cx="2142565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50" name="Prostokąt 49"/>
            <p:cNvSpPr/>
            <p:nvPr/>
          </p:nvSpPr>
          <p:spPr>
            <a:xfrm>
              <a:off x="6821594" y="4657996"/>
              <a:ext cx="2142565" cy="940430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 animBg="1"/>
      <p:bldP spid="31" grpId="1" animBg="1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2D-tiles, </a:t>
            </a:r>
            <a:r>
              <a:rPr lang="pl-PL" dirty="0" err="1" smtClean="0"/>
              <a:t>unary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860610" y="1618912"/>
            <a:ext cx="2268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860611" y="1755700"/>
            <a:ext cx="2142565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5" name="Nawias klamrowy zamykający 24"/>
          <p:cNvSpPr/>
          <p:nvPr/>
        </p:nvSpPr>
        <p:spPr>
          <a:xfrm>
            <a:off x="3128681" y="1741759"/>
            <a:ext cx="412377" cy="9404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Prostokąt 25"/>
          <p:cNvSpPr/>
          <p:nvPr/>
        </p:nvSpPr>
        <p:spPr>
          <a:xfrm>
            <a:off x="3675380" y="1896722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dirty="0" smtClean="0"/>
              <a:t>d</a:t>
            </a:r>
            <a:endParaRPr lang="en-GB" sz="3600" dirty="0"/>
          </a:p>
        </p:txBody>
      </p:sp>
      <p:sp>
        <p:nvSpPr>
          <p:cNvPr id="27" name="Prostokąt 26"/>
          <p:cNvSpPr/>
          <p:nvPr/>
        </p:nvSpPr>
        <p:spPr>
          <a:xfrm>
            <a:off x="1774862" y="3103584"/>
            <a:ext cx="439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l</a:t>
            </a:r>
            <a:endParaRPr lang="en-GB" sz="3600" dirty="0"/>
          </a:p>
        </p:txBody>
      </p:sp>
      <p:sp>
        <p:nvSpPr>
          <p:cNvPr id="28" name="Nawias klamrowy otwierający 27"/>
          <p:cNvSpPr/>
          <p:nvPr/>
        </p:nvSpPr>
        <p:spPr>
          <a:xfrm rot="16200000">
            <a:off x="1727114" y="1944148"/>
            <a:ext cx="409559" cy="21425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rostokąt 29"/>
          <p:cNvSpPr/>
          <p:nvPr/>
        </p:nvSpPr>
        <p:spPr>
          <a:xfrm>
            <a:off x="143436" y="3749915"/>
            <a:ext cx="3958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l</a:t>
            </a:r>
            <a:r>
              <a:rPr lang="pl-PL" sz="2800" dirty="0" smtClean="0"/>
              <a:t> and </a:t>
            </a:r>
            <a:r>
              <a:rPr lang="pl-PL" sz="3600" dirty="0" smtClean="0"/>
              <a:t>d </a:t>
            </a:r>
            <a:r>
              <a:rPr lang="pl-PL" sz="2800" dirty="0" err="1" smtClean="0"/>
              <a:t>divide</a:t>
            </a:r>
            <a:r>
              <a:rPr lang="pl-PL" sz="3600" dirty="0" smtClean="0"/>
              <a:t> n </a:t>
            </a:r>
            <a:r>
              <a:rPr lang="pl-PL" sz="2800" dirty="0" err="1" smtClean="0"/>
              <a:t>or</a:t>
            </a:r>
            <a:r>
              <a:rPr lang="pl-PL" sz="3600" dirty="0" smtClean="0"/>
              <a:t> m:</a:t>
            </a:r>
          </a:p>
        </p:txBody>
      </p:sp>
      <p:sp>
        <p:nvSpPr>
          <p:cNvPr id="40" name="Prostokąt 39"/>
          <p:cNvSpPr/>
          <p:nvPr/>
        </p:nvSpPr>
        <p:spPr>
          <a:xfrm>
            <a:off x="58918" y="4772490"/>
            <a:ext cx="85135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either</a:t>
            </a:r>
            <a:r>
              <a:rPr lang="pl-PL" sz="2800" dirty="0" smtClean="0"/>
              <a:t> </a:t>
            </a:r>
            <a:r>
              <a:rPr lang="pl-PL" sz="2800" dirty="0" err="1" smtClean="0"/>
              <a:t>each</a:t>
            </a:r>
            <a:r>
              <a:rPr lang="pl-PL" sz="2800" dirty="0" smtClean="0"/>
              <a:t> </a:t>
            </a:r>
            <a:r>
              <a:rPr lang="pl-PL" sz="2800" dirty="0" err="1" smtClean="0"/>
              <a:t>divides</a:t>
            </a:r>
            <a:r>
              <a:rPr lang="pl-PL" sz="2800" dirty="0" smtClean="0"/>
              <a:t> a </a:t>
            </a:r>
            <a:r>
              <a:rPr lang="pl-PL" sz="2800" dirty="0" err="1" smtClean="0"/>
              <a:t>different</a:t>
            </a:r>
            <a:endParaRPr lang="pl-PL" sz="2800" dirty="0" smtClean="0"/>
          </a:p>
          <a:p>
            <a:r>
              <a:rPr lang="pl-PL" sz="2800" dirty="0" err="1" smtClean="0"/>
              <a:t>dimension</a:t>
            </a:r>
            <a:r>
              <a:rPr lang="pl-PL" sz="2800" dirty="0" smtClean="0"/>
              <a:t>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text</a:t>
            </a:r>
            <a:r>
              <a:rPr lang="pl-PL" sz="2800" dirty="0" smtClean="0"/>
              <a:t>,</a:t>
            </a:r>
          </a:p>
        </p:txBody>
      </p:sp>
      <p:sp>
        <p:nvSpPr>
          <p:cNvPr id="41" name="Prostokąt 40"/>
          <p:cNvSpPr/>
          <p:nvPr/>
        </p:nvSpPr>
        <p:spPr>
          <a:xfrm>
            <a:off x="4355179" y="1602623"/>
            <a:ext cx="2312321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6667500" y="1602623"/>
            <a:ext cx="2312321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 rot="5400000">
            <a:off x="3669233" y="3228999"/>
            <a:ext cx="2312321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3" name="Prostokąt 52"/>
          <p:cNvSpPr/>
          <p:nvPr/>
        </p:nvSpPr>
        <p:spPr>
          <a:xfrm rot="5400000">
            <a:off x="4609663" y="3229000"/>
            <a:ext cx="2312321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4" name="Prostokąt 53"/>
          <p:cNvSpPr/>
          <p:nvPr/>
        </p:nvSpPr>
        <p:spPr>
          <a:xfrm rot="5400000">
            <a:off x="5550093" y="3228999"/>
            <a:ext cx="2312321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5" name="Prostokąt 54"/>
          <p:cNvSpPr/>
          <p:nvPr/>
        </p:nvSpPr>
        <p:spPr>
          <a:xfrm rot="5400000">
            <a:off x="6490523" y="3229001"/>
            <a:ext cx="2312321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6" name="Prostokąt 55"/>
          <p:cNvSpPr/>
          <p:nvPr/>
        </p:nvSpPr>
        <p:spPr>
          <a:xfrm rot="5400000">
            <a:off x="7384893" y="3260450"/>
            <a:ext cx="2312321" cy="87753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7" name="Prostokąt 56"/>
          <p:cNvSpPr/>
          <p:nvPr/>
        </p:nvSpPr>
        <p:spPr>
          <a:xfrm>
            <a:off x="143436" y="5726597"/>
            <a:ext cx="85226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or</a:t>
            </a:r>
            <a:r>
              <a:rPr lang="pl-PL" sz="2800" dirty="0" smtClean="0"/>
              <a:t> </a:t>
            </a:r>
            <a:r>
              <a:rPr lang="pl-PL" sz="2800" dirty="0" err="1" smtClean="0"/>
              <a:t>they</a:t>
            </a:r>
            <a:r>
              <a:rPr lang="pl-PL" sz="2800" dirty="0" smtClean="0"/>
              <a:t> </a:t>
            </a:r>
            <a:r>
              <a:rPr lang="pl-PL" sz="2800" dirty="0" err="1" smtClean="0"/>
              <a:t>divide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same </a:t>
            </a:r>
            <a:r>
              <a:rPr lang="pl-PL" sz="2800" dirty="0" err="1" smtClean="0"/>
              <a:t>dimension</a:t>
            </a:r>
            <a:r>
              <a:rPr lang="pl-PL" sz="2800" dirty="0" smtClean="0"/>
              <a:t>, </a:t>
            </a:r>
            <a:r>
              <a:rPr lang="pl-PL" sz="2800" dirty="0" err="1" smtClean="0"/>
              <a:t>while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other</a:t>
            </a:r>
            <a:r>
              <a:rPr lang="pl-PL" sz="2800" dirty="0" smtClean="0"/>
              <a:t> one </a:t>
            </a:r>
            <a:r>
              <a:rPr lang="pl-PL" sz="2800" dirty="0" err="1" smtClean="0"/>
              <a:t>is</a:t>
            </a:r>
            <a:r>
              <a:rPr lang="pl-PL" sz="2800" dirty="0" smtClean="0"/>
              <a:t>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form  </a:t>
            </a:r>
            <a:r>
              <a:rPr lang="pl-PL" sz="3600" dirty="0" err="1" smtClean="0"/>
              <a:t>a∙l+b∙d</a:t>
            </a:r>
            <a:r>
              <a:rPr lang="pl-PL" sz="36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2D-tiles, </a:t>
            </a:r>
            <a:r>
              <a:rPr lang="pl-PL" dirty="0" err="1" smtClean="0"/>
              <a:t>easy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860611" y="1618912"/>
            <a:ext cx="2268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860612" y="1755700"/>
            <a:ext cx="2142565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860611" y="1755700"/>
            <a:ext cx="914402" cy="940430"/>
          </a:xfrm>
          <a:prstGeom prst="rect">
            <a:avLst/>
          </a:prstGeom>
          <a:solidFill>
            <a:srgbClr val="92D050">
              <a:alpha val="49804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860612" y="1618912"/>
            <a:ext cx="2268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c a </a:t>
            </a:r>
          </a:p>
          <a:p>
            <a:r>
              <a:rPr lang="pl-PL" sz="3200" dirty="0" smtClean="0">
                <a:latin typeface="Consolas" pitchFamily="49" charset="0"/>
              </a:rPr>
              <a:t>c c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068632" y="1449634"/>
            <a:ext cx="4116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Case</a:t>
            </a:r>
            <a:r>
              <a:rPr lang="pl-PL" sz="2400" dirty="0" smtClean="0"/>
              <a:t> 1: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8" name="Prostokąt 7"/>
          <p:cNvSpPr/>
          <p:nvPr/>
        </p:nvSpPr>
        <p:spPr>
          <a:xfrm>
            <a:off x="3898303" y="2280631"/>
            <a:ext cx="47884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</a:t>
            </a:r>
            <a:r>
              <a:rPr lang="pl-PL" sz="2400" dirty="0" err="1" smtClean="0"/>
              <a:t>possible</a:t>
            </a:r>
            <a:r>
              <a:rPr lang="pl-PL" sz="2400" dirty="0" smtClean="0"/>
              <a:t> for a ‘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’ and a ‘</a:t>
            </a:r>
            <a:r>
              <a:rPr lang="pl-PL" sz="2400" dirty="0" err="1" smtClean="0"/>
              <a:t>vertical</a:t>
            </a:r>
            <a:r>
              <a:rPr lang="pl-PL" sz="2400" dirty="0" smtClean="0"/>
              <a:t>’ </a:t>
            </a:r>
            <a:r>
              <a:rPr lang="pl-PL" sz="2400" dirty="0" err="1" smtClean="0"/>
              <a:t>tile</a:t>
            </a:r>
            <a:r>
              <a:rPr lang="pl-PL" sz="2400" dirty="0" smtClean="0"/>
              <a:t> to start </a:t>
            </a:r>
            <a:r>
              <a:rPr lang="pl-PL" sz="2400" dirty="0" err="1" smtClean="0"/>
              <a:t>at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same </a:t>
            </a:r>
            <a:r>
              <a:rPr lang="pl-PL" sz="2400" dirty="0" err="1" smtClean="0"/>
              <a:t>position</a:t>
            </a:r>
            <a:r>
              <a:rPr lang="pl-PL" sz="2400" dirty="0" smtClean="0"/>
              <a:t>. </a:t>
            </a:r>
            <a:endParaRPr lang="en-GB" sz="2400" dirty="0"/>
          </a:p>
        </p:txBody>
      </p:sp>
      <p:sp>
        <p:nvSpPr>
          <p:cNvPr id="9" name="Prostokąt 8"/>
          <p:cNvSpPr/>
          <p:nvPr/>
        </p:nvSpPr>
        <p:spPr>
          <a:xfrm>
            <a:off x="76577" y="3762653"/>
            <a:ext cx="3660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smtClean="0"/>
              <a:t>standard GREEDY </a:t>
            </a:r>
            <a:r>
              <a:rPr lang="pl-PL" sz="2800" dirty="0" err="1" smtClean="0"/>
              <a:t>works</a:t>
            </a:r>
            <a:endParaRPr lang="en-GB" sz="2800" dirty="0"/>
          </a:p>
        </p:txBody>
      </p:sp>
      <p:cxnSp>
        <p:nvCxnSpPr>
          <p:cNvPr id="12" name="Łącznik prosty ze strzałką 11"/>
          <p:cNvCxnSpPr/>
          <p:nvPr/>
        </p:nvCxnSpPr>
        <p:spPr>
          <a:xfrm rot="10800000" flipV="1">
            <a:off x="2456330" y="3361765"/>
            <a:ext cx="1129553" cy="400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/>
          <p:cNvSpPr/>
          <p:nvPr/>
        </p:nvSpPr>
        <p:spPr>
          <a:xfrm>
            <a:off x="4185174" y="3870374"/>
            <a:ext cx="414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Case</a:t>
            </a:r>
            <a:r>
              <a:rPr lang="pl-PL" sz="2400" dirty="0" smtClean="0"/>
              <a:t> 2: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15" name="Prostokąt 14"/>
          <p:cNvSpPr/>
          <p:nvPr/>
        </p:nvSpPr>
        <p:spPr>
          <a:xfrm>
            <a:off x="4068632" y="4701371"/>
            <a:ext cx="47884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We </a:t>
            </a:r>
            <a:r>
              <a:rPr lang="pl-PL" sz="2400" dirty="0" err="1" smtClean="0"/>
              <a:t>can</a:t>
            </a:r>
            <a:r>
              <a:rPr lang="pl-PL" sz="2400" dirty="0" smtClean="0"/>
              <a:t> </a:t>
            </a:r>
            <a:r>
              <a:rPr lang="pl-PL" sz="2400" dirty="0" err="1" smtClean="0"/>
              <a:t>rotate</a:t>
            </a:r>
            <a:r>
              <a:rPr lang="pl-PL" sz="2400" dirty="0" smtClean="0"/>
              <a:t> </a:t>
            </a:r>
            <a:r>
              <a:rPr lang="pl-PL" sz="2400" dirty="0" err="1" smtClean="0"/>
              <a:t>everything</a:t>
            </a:r>
            <a:r>
              <a:rPr lang="pl-PL" sz="2400" dirty="0" smtClean="0"/>
              <a:t> by 180°</a:t>
            </a:r>
          </a:p>
          <a:p>
            <a:r>
              <a:rPr lang="pl-PL" sz="2400" dirty="0" smtClean="0"/>
              <a:t>to </a:t>
            </a:r>
            <a:r>
              <a:rPr lang="pl-PL" sz="2400" dirty="0" err="1" smtClean="0"/>
              <a:t>reduce</a:t>
            </a:r>
            <a:r>
              <a:rPr lang="pl-PL" sz="2400" dirty="0" smtClean="0"/>
              <a:t> to </a:t>
            </a:r>
            <a:r>
              <a:rPr lang="pl-PL" sz="2400" dirty="0" err="1" smtClean="0"/>
              <a:t>case</a:t>
            </a:r>
            <a:r>
              <a:rPr lang="pl-PL" sz="2400" dirty="0" smtClean="0"/>
              <a:t> 1.</a:t>
            </a:r>
            <a:endParaRPr lang="en-GB" sz="2400" dirty="0"/>
          </a:p>
        </p:txBody>
      </p:sp>
      <p:cxnSp>
        <p:nvCxnSpPr>
          <p:cNvPr id="16" name="Łącznik prosty ze strzałką 15"/>
          <p:cNvCxnSpPr/>
          <p:nvPr/>
        </p:nvCxnSpPr>
        <p:spPr>
          <a:xfrm rot="10800000">
            <a:off x="2867363" y="4283885"/>
            <a:ext cx="869575" cy="417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17"/>
          <p:cNvSpPr/>
          <p:nvPr/>
        </p:nvSpPr>
        <p:spPr>
          <a:xfrm>
            <a:off x="76578" y="5605662"/>
            <a:ext cx="8780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Case</a:t>
            </a:r>
            <a:r>
              <a:rPr lang="pl-PL" sz="2400" dirty="0" smtClean="0"/>
              <a:t> 3: d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. </a:t>
            </a:r>
            <a:endParaRPr lang="en-GB" sz="2400" dirty="0"/>
          </a:p>
        </p:txBody>
      </p:sp>
      <p:cxnSp>
        <p:nvCxnSpPr>
          <p:cNvPr id="20" name="Łącznik prosty 19"/>
          <p:cNvCxnSpPr/>
          <p:nvPr/>
        </p:nvCxnSpPr>
        <p:spPr>
          <a:xfrm rot="16200000" flipH="1">
            <a:off x="847597" y="1768714"/>
            <a:ext cx="940430" cy="91440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 20"/>
          <p:cNvSpPr/>
          <p:nvPr/>
        </p:nvSpPr>
        <p:spPr>
          <a:xfrm>
            <a:off x="76578" y="6219727"/>
            <a:ext cx="8780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Basically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same </a:t>
            </a:r>
            <a:r>
              <a:rPr lang="pl-PL" sz="2400" dirty="0" err="1" smtClean="0"/>
              <a:t>argumentation</a:t>
            </a:r>
            <a:r>
              <a:rPr lang="pl-PL" sz="2400" dirty="0" smtClean="0"/>
              <a:t> as </a:t>
            </a:r>
            <a:r>
              <a:rPr lang="pl-PL" sz="2400" dirty="0" err="1" smtClean="0"/>
              <a:t>in</a:t>
            </a:r>
            <a:r>
              <a:rPr lang="pl-PL" sz="2400" dirty="0" smtClean="0"/>
              <a:t> 1D-tiles </a:t>
            </a:r>
            <a:r>
              <a:rPr lang="pl-PL" sz="2400" dirty="0" err="1" smtClean="0"/>
              <a:t>case</a:t>
            </a:r>
            <a:r>
              <a:rPr lang="pl-PL" sz="2400" dirty="0" smtClean="0"/>
              <a:t>. </a:t>
            </a:r>
            <a:endParaRPr lang="en-GB" sz="2400" dirty="0"/>
          </a:p>
        </p:txBody>
      </p:sp>
      <p:cxnSp>
        <p:nvCxnSpPr>
          <p:cNvPr id="22" name="Łącznik prosty ze strzałką 21"/>
          <p:cNvCxnSpPr/>
          <p:nvPr/>
        </p:nvCxnSpPr>
        <p:spPr>
          <a:xfrm rot="5400000" flipH="1" flipV="1">
            <a:off x="1550303" y="4945371"/>
            <a:ext cx="13189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13542 2.22222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0.13334 -2.22222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41 2.96296E-6 L 0.00208 2.96296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41 2.96296E-6 L 0.00208 2.96296E-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0" grpId="1" animBg="1"/>
      <p:bldP spid="13" grpId="0"/>
      <p:bldP spid="7" grpId="0"/>
      <p:bldP spid="8" grpId="0"/>
      <p:bldP spid="9" grpId="0"/>
      <p:bldP spid="14" grpId="0"/>
      <p:bldP spid="15" grpId="0"/>
      <p:bldP spid="18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2D-tiles, </a:t>
            </a:r>
            <a:r>
              <a:rPr lang="pl-PL" dirty="0" err="1" smtClean="0"/>
              <a:t>easy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endParaRPr lang="en-GB" dirty="0"/>
          </a:p>
        </p:txBody>
      </p:sp>
      <p:sp>
        <p:nvSpPr>
          <p:cNvPr id="17" name="Prostokąt 16"/>
          <p:cNvSpPr/>
          <p:nvPr/>
        </p:nvSpPr>
        <p:spPr>
          <a:xfrm>
            <a:off x="860611" y="1755700"/>
            <a:ext cx="2142565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860610" y="1755700"/>
            <a:ext cx="914402" cy="940430"/>
          </a:xfrm>
          <a:prstGeom prst="rect">
            <a:avLst/>
          </a:prstGeom>
          <a:solidFill>
            <a:srgbClr val="92D050">
              <a:alpha val="49804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860610" y="1618912"/>
            <a:ext cx="2268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c a </a:t>
            </a:r>
          </a:p>
          <a:p>
            <a:r>
              <a:rPr lang="pl-PL" sz="3200" dirty="0" smtClean="0">
                <a:latin typeface="Consolas" pitchFamily="49" charset="0"/>
              </a:rPr>
              <a:t>c c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4068632" y="1449634"/>
            <a:ext cx="4116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Case</a:t>
            </a:r>
            <a:r>
              <a:rPr lang="pl-PL" sz="2400" dirty="0" smtClean="0"/>
              <a:t> 1: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1" name="Prostokąt 20"/>
          <p:cNvSpPr/>
          <p:nvPr/>
        </p:nvSpPr>
        <p:spPr>
          <a:xfrm>
            <a:off x="3898303" y="2280631"/>
            <a:ext cx="47884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</a:t>
            </a:r>
            <a:r>
              <a:rPr lang="pl-PL" sz="2400" dirty="0" err="1" smtClean="0"/>
              <a:t>possible</a:t>
            </a:r>
            <a:r>
              <a:rPr lang="pl-PL" sz="2400" dirty="0" smtClean="0"/>
              <a:t> for a ‘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’ and a ‘</a:t>
            </a:r>
            <a:r>
              <a:rPr lang="pl-PL" sz="2400" dirty="0" err="1" smtClean="0"/>
              <a:t>vertical</a:t>
            </a:r>
            <a:r>
              <a:rPr lang="pl-PL" sz="2400" dirty="0" smtClean="0"/>
              <a:t>’ </a:t>
            </a:r>
            <a:r>
              <a:rPr lang="pl-PL" sz="2400" dirty="0" err="1" smtClean="0"/>
              <a:t>tiles</a:t>
            </a:r>
            <a:r>
              <a:rPr lang="pl-PL" sz="2400" dirty="0" smtClean="0"/>
              <a:t> to start </a:t>
            </a:r>
            <a:r>
              <a:rPr lang="pl-PL" sz="2400" dirty="0" err="1" smtClean="0"/>
              <a:t>at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same </a:t>
            </a:r>
            <a:r>
              <a:rPr lang="pl-PL" sz="2400" dirty="0" err="1" smtClean="0"/>
              <a:t>position</a:t>
            </a:r>
            <a:r>
              <a:rPr lang="pl-PL" sz="2400" dirty="0" smtClean="0"/>
              <a:t>. </a:t>
            </a:r>
            <a:endParaRPr lang="en-GB" sz="2400" dirty="0"/>
          </a:p>
        </p:txBody>
      </p:sp>
      <p:sp>
        <p:nvSpPr>
          <p:cNvPr id="22" name="Prostokąt 21"/>
          <p:cNvSpPr/>
          <p:nvPr/>
        </p:nvSpPr>
        <p:spPr>
          <a:xfrm>
            <a:off x="76577" y="3762653"/>
            <a:ext cx="3660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smtClean="0"/>
              <a:t>standard GREEDY </a:t>
            </a:r>
            <a:r>
              <a:rPr lang="pl-PL" sz="2800" dirty="0" err="1" smtClean="0"/>
              <a:t>works</a:t>
            </a:r>
            <a:endParaRPr lang="en-GB" sz="2800" dirty="0"/>
          </a:p>
        </p:txBody>
      </p:sp>
      <p:cxnSp>
        <p:nvCxnSpPr>
          <p:cNvPr id="23" name="Łącznik prosty ze strzałką 22"/>
          <p:cNvCxnSpPr/>
          <p:nvPr/>
        </p:nvCxnSpPr>
        <p:spPr>
          <a:xfrm rot="10800000" flipV="1">
            <a:off x="2456330" y="3361765"/>
            <a:ext cx="1129553" cy="400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23"/>
          <p:cNvSpPr/>
          <p:nvPr/>
        </p:nvSpPr>
        <p:spPr>
          <a:xfrm>
            <a:off x="4185174" y="3870374"/>
            <a:ext cx="414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Case</a:t>
            </a:r>
            <a:r>
              <a:rPr lang="pl-PL" sz="2400" dirty="0" smtClean="0"/>
              <a:t> 2: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  <a:endParaRPr lang="en-GB" sz="2400" dirty="0"/>
          </a:p>
        </p:txBody>
      </p:sp>
      <p:sp>
        <p:nvSpPr>
          <p:cNvPr id="25" name="Prostokąt 24"/>
          <p:cNvSpPr/>
          <p:nvPr/>
        </p:nvSpPr>
        <p:spPr>
          <a:xfrm>
            <a:off x="4068632" y="4701371"/>
            <a:ext cx="47884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We </a:t>
            </a:r>
            <a:r>
              <a:rPr lang="pl-PL" sz="2400" dirty="0" err="1" smtClean="0"/>
              <a:t>can</a:t>
            </a:r>
            <a:r>
              <a:rPr lang="pl-PL" sz="2400" dirty="0" smtClean="0"/>
              <a:t> </a:t>
            </a:r>
            <a:r>
              <a:rPr lang="pl-PL" sz="2400" dirty="0" err="1" smtClean="0"/>
              <a:t>rotate</a:t>
            </a:r>
            <a:r>
              <a:rPr lang="pl-PL" sz="2400" dirty="0" smtClean="0"/>
              <a:t> </a:t>
            </a:r>
            <a:r>
              <a:rPr lang="pl-PL" sz="2400" dirty="0" err="1" smtClean="0"/>
              <a:t>everything</a:t>
            </a:r>
            <a:r>
              <a:rPr lang="pl-PL" sz="2400" dirty="0" smtClean="0"/>
              <a:t> by 180°</a:t>
            </a:r>
          </a:p>
          <a:p>
            <a:r>
              <a:rPr lang="pl-PL" sz="2400" dirty="0" smtClean="0"/>
              <a:t>to </a:t>
            </a:r>
            <a:r>
              <a:rPr lang="pl-PL" sz="2400" dirty="0" err="1" smtClean="0"/>
              <a:t>reduce</a:t>
            </a:r>
            <a:r>
              <a:rPr lang="pl-PL" sz="2400" dirty="0" smtClean="0"/>
              <a:t> to </a:t>
            </a:r>
            <a:r>
              <a:rPr lang="pl-PL" sz="2400" dirty="0" err="1" smtClean="0"/>
              <a:t>case</a:t>
            </a:r>
            <a:r>
              <a:rPr lang="pl-PL" sz="2400" dirty="0" smtClean="0"/>
              <a:t> 1.</a:t>
            </a:r>
            <a:endParaRPr lang="en-GB" sz="2400" dirty="0"/>
          </a:p>
        </p:txBody>
      </p:sp>
      <p:cxnSp>
        <p:nvCxnSpPr>
          <p:cNvPr id="26" name="Łącznik prosty ze strzałką 25"/>
          <p:cNvCxnSpPr/>
          <p:nvPr/>
        </p:nvCxnSpPr>
        <p:spPr>
          <a:xfrm rot="10800000">
            <a:off x="2867363" y="4283885"/>
            <a:ext cx="869575" cy="417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ostokąt 26"/>
          <p:cNvSpPr/>
          <p:nvPr/>
        </p:nvSpPr>
        <p:spPr>
          <a:xfrm>
            <a:off x="76578" y="5605662"/>
            <a:ext cx="8780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Case</a:t>
            </a:r>
            <a:r>
              <a:rPr lang="pl-PL" sz="2400" dirty="0" smtClean="0"/>
              <a:t> 3: d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candidate</a:t>
            </a:r>
            <a:r>
              <a:rPr lang="pl-PL" sz="2400" dirty="0" smtClean="0"/>
              <a:t>. </a:t>
            </a:r>
            <a:endParaRPr lang="en-GB" sz="2400" dirty="0"/>
          </a:p>
        </p:txBody>
      </p:sp>
      <p:cxnSp>
        <p:nvCxnSpPr>
          <p:cNvPr id="28" name="Łącznik prosty 27"/>
          <p:cNvCxnSpPr/>
          <p:nvPr/>
        </p:nvCxnSpPr>
        <p:spPr>
          <a:xfrm rot="16200000" flipH="1">
            <a:off x="847596" y="1768714"/>
            <a:ext cx="940430" cy="91440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28"/>
          <p:cNvSpPr/>
          <p:nvPr/>
        </p:nvSpPr>
        <p:spPr>
          <a:xfrm>
            <a:off x="76578" y="6219727"/>
            <a:ext cx="8780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Basically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same </a:t>
            </a:r>
            <a:r>
              <a:rPr lang="pl-PL" sz="2400" dirty="0" err="1" smtClean="0"/>
              <a:t>argumentation</a:t>
            </a:r>
            <a:r>
              <a:rPr lang="pl-PL" sz="2400" dirty="0" smtClean="0"/>
              <a:t> as </a:t>
            </a:r>
            <a:r>
              <a:rPr lang="pl-PL" sz="2400" dirty="0" err="1" smtClean="0"/>
              <a:t>in</a:t>
            </a:r>
            <a:r>
              <a:rPr lang="pl-PL" sz="2400" dirty="0" smtClean="0"/>
              <a:t> 1D-tiles </a:t>
            </a:r>
            <a:r>
              <a:rPr lang="pl-PL" sz="2400" dirty="0" err="1" smtClean="0"/>
              <a:t>case</a:t>
            </a:r>
            <a:r>
              <a:rPr lang="pl-PL" sz="2400" dirty="0" smtClean="0"/>
              <a:t>. </a:t>
            </a:r>
            <a:endParaRPr lang="en-GB" sz="2400" dirty="0"/>
          </a:p>
        </p:txBody>
      </p:sp>
      <p:cxnSp>
        <p:nvCxnSpPr>
          <p:cNvPr id="30" name="Łącznik prosty ze strzałką 29"/>
          <p:cNvCxnSpPr/>
          <p:nvPr/>
        </p:nvCxnSpPr>
        <p:spPr>
          <a:xfrm rot="5400000" flipH="1" flipV="1">
            <a:off x="1550303" y="4945371"/>
            <a:ext cx="13189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2D-periods</a:t>
            </a:r>
            <a:endParaRPr lang="en-GB" dirty="0"/>
          </a:p>
        </p:txBody>
      </p:sp>
      <p:sp>
        <p:nvSpPr>
          <p:cNvPr id="6" name="Prostokąt 5"/>
          <p:cNvSpPr/>
          <p:nvPr/>
        </p:nvSpPr>
        <p:spPr>
          <a:xfrm>
            <a:off x="4886325" y="1874546"/>
            <a:ext cx="36715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err="1" smtClean="0">
                <a:latin typeface="Consolas" pitchFamily="49" charset="0"/>
              </a:rPr>
              <a:t>abcabcabcabcabc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err="1" smtClean="0">
                <a:latin typeface="Consolas" pitchFamily="49" charset="0"/>
              </a:rPr>
              <a:t>defdefdefdefdef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err="1" smtClean="0">
                <a:latin typeface="Consolas" pitchFamily="49" charset="0"/>
              </a:rPr>
              <a:t>abcabcabcabcabc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err="1" smtClean="0">
                <a:latin typeface="Consolas" pitchFamily="49" charset="0"/>
              </a:rPr>
              <a:t>defdefdefdefdef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err="1" smtClean="0">
                <a:latin typeface="Consolas" pitchFamily="49" charset="0"/>
              </a:rPr>
              <a:t>abcabcabcabcabc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err="1" smtClean="0">
                <a:latin typeface="Consolas" pitchFamily="49" charset="0"/>
              </a:rPr>
              <a:t>defdefdefdefdef</a:t>
            </a:r>
            <a:endParaRPr lang="pl-PL" sz="3200" dirty="0" smtClean="0">
              <a:latin typeface="Consolas" pitchFamily="49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886325" y="2006704"/>
            <a:ext cx="779144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5665469" y="2006704"/>
            <a:ext cx="6572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6322694" y="2006704"/>
            <a:ext cx="6572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6979919" y="2006704"/>
            <a:ext cx="6572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7637144" y="2006704"/>
            <a:ext cx="7715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4886325" y="2962276"/>
            <a:ext cx="779144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5665469" y="2962276"/>
            <a:ext cx="6572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322694" y="2962276"/>
            <a:ext cx="6572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6979919" y="2962276"/>
            <a:ext cx="6572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7637144" y="2962276"/>
            <a:ext cx="7715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4886325" y="3917848"/>
            <a:ext cx="779144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5665469" y="3917848"/>
            <a:ext cx="6572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6322694" y="3917848"/>
            <a:ext cx="6572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6979919" y="3917848"/>
            <a:ext cx="6572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7637144" y="3917848"/>
            <a:ext cx="771525" cy="955572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310357" y="2006704"/>
            <a:ext cx="43056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A 2D-string </a:t>
            </a:r>
            <a:r>
              <a:rPr lang="pl-PL" sz="2400" dirty="0" err="1" smtClean="0"/>
              <a:t>has</a:t>
            </a:r>
            <a:r>
              <a:rPr lang="pl-PL" sz="2400" dirty="0" smtClean="0"/>
              <a:t> a period </a:t>
            </a: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can</a:t>
            </a:r>
            <a:r>
              <a:rPr lang="pl-PL" sz="2400" dirty="0" smtClean="0"/>
              <a:t> be </a:t>
            </a:r>
            <a:r>
              <a:rPr lang="pl-PL" sz="2400" dirty="0" err="1" smtClean="0"/>
              <a:t>decomposed</a:t>
            </a:r>
            <a:r>
              <a:rPr lang="pl-PL" sz="2400" dirty="0" smtClean="0"/>
              <a:t> </a:t>
            </a:r>
            <a:r>
              <a:rPr lang="pl-PL" sz="2400" dirty="0" err="1" smtClean="0"/>
              <a:t>into</a:t>
            </a:r>
            <a:r>
              <a:rPr lang="pl-PL" sz="2400" dirty="0" smtClean="0"/>
              <a:t> </a:t>
            </a:r>
            <a:r>
              <a:rPr lang="pl-PL" sz="2400" dirty="0" err="1" smtClean="0"/>
              <a:t>ocurrences</a:t>
            </a:r>
            <a:r>
              <a:rPr lang="pl-PL" sz="2400" dirty="0" smtClean="0"/>
              <a:t> of </a:t>
            </a:r>
            <a:r>
              <a:rPr lang="pl-PL" sz="2400" dirty="0" err="1" smtClean="0"/>
              <a:t>smaller</a:t>
            </a:r>
            <a:r>
              <a:rPr lang="pl-PL" sz="2400" dirty="0" smtClean="0"/>
              <a:t> 2D-strings.</a:t>
            </a:r>
            <a:endParaRPr lang="en-GB" sz="2400" dirty="0"/>
          </a:p>
        </p:txBody>
      </p:sp>
      <p:sp>
        <p:nvSpPr>
          <p:cNvPr id="31" name="Prostokąt 30"/>
          <p:cNvSpPr/>
          <p:nvPr/>
        </p:nvSpPr>
        <p:spPr>
          <a:xfrm>
            <a:off x="310357" y="5099511"/>
            <a:ext cx="56130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dirty="0" smtClean="0"/>
              <a:t>All 2D-periods </a:t>
            </a:r>
            <a:r>
              <a:rPr lang="pl-PL" sz="2400" dirty="0" err="1" smtClean="0"/>
              <a:t>can</a:t>
            </a:r>
            <a:r>
              <a:rPr lang="pl-PL" sz="2400" dirty="0" smtClean="0"/>
              <a:t> be </a:t>
            </a:r>
            <a:r>
              <a:rPr lang="pl-PL" sz="2400" dirty="0" err="1" smtClean="0"/>
              <a:t>found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3200" dirty="0" smtClean="0"/>
              <a:t>O(N) </a:t>
            </a:r>
            <a:r>
              <a:rPr lang="pl-PL" sz="2400" dirty="0" smtClean="0"/>
              <a:t>time. </a:t>
            </a:r>
          </a:p>
          <a:p>
            <a:pPr>
              <a:defRPr/>
            </a:pPr>
            <a:r>
              <a:rPr lang="pl-PL" sz="2400" dirty="0" smtClean="0"/>
              <a:t>(</a:t>
            </a:r>
            <a:r>
              <a:rPr lang="pl-PL" sz="2400" dirty="0" err="1" smtClean="0"/>
              <a:t>Amir</a:t>
            </a:r>
            <a:r>
              <a:rPr lang="pl-PL" sz="2400" dirty="0" smtClean="0"/>
              <a:t> and Benson, SODA 1992)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2D-tiles, </a:t>
            </a:r>
            <a:r>
              <a:rPr lang="pl-PL" dirty="0" err="1" smtClean="0"/>
              <a:t>harder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err="1" smtClean="0"/>
              <a:t>dimensions</a:t>
            </a:r>
            <a:r>
              <a:rPr lang="pl-PL" sz="3600" dirty="0" smtClean="0"/>
              <a:t> </a:t>
            </a:r>
            <a:r>
              <a:rPr lang="pl-PL" sz="3600" dirty="0" err="1" smtClean="0"/>
              <a:t>reduction</a:t>
            </a:r>
            <a:endParaRPr lang="en-GB" sz="3600" dirty="0"/>
          </a:p>
        </p:txBody>
      </p:sp>
      <p:sp>
        <p:nvSpPr>
          <p:cNvPr id="4" name="Prostokąt 3"/>
          <p:cNvSpPr/>
          <p:nvPr/>
        </p:nvSpPr>
        <p:spPr>
          <a:xfrm>
            <a:off x="860611" y="1755700"/>
            <a:ext cx="2142565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00B050"/>
                </a:solidFill>
              </a:rPr>
              <a:t>`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60611" y="1618912"/>
            <a:ext cx="2268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a </a:t>
            </a:r>
          </a:p>
          <a:p>
            <a:r>
              <a:rPr lang="pl-PL" sz="3200" dirty="0" smtClean="0">
                <a:latin typeface="Consolas" pitchFamily="49" charset="0"/>
              </a:rPr>
              <a:t>b a b a b</a:t>
            </a:r>
            <a:endParaRPr lang="pt-BR" sz="3200" dirty="0" smtClean="0">
              <a:latin typeface="Consolas" pitchFamily="49" charset="0"/>
            </a:endParaRPr>
          </a:p>
        </p:txBody>
      </p:sp>
      <p:grpSp>
        <p:nvGrpSpPr>
          <p:cNvPr id="20" name="Grupa 19"/>
          <p:cNvGrpSpPr/>
          <p:nvPr/>
        </p:nvGrpSpPr>
        <p:grpSpPr>
          <a:xfrm>
            <a:off x="860611" y="1755700"/>
            <a:ext cx="914402" cy="940430"/>
            <a:chOff x="860608" y="1691213"/>
            <a:chExt cx="914402" cy="940430"/>
          </a:xfrm>
        </p:grpSpPr>
        <p:sp>
          <p:nvSpPr>
            <p:cNvPr id="5" name="Prostokąt 4"/>
            <p:cNvSpPr/>
            <p:nvPr/>
          </p:nvSpPr>
          <p:spPr>
            <a:xfrm>
              <a:off x="860608" y="1691213"/>
              <a:ext cx="914402" cy="940430"/>
            </a:xfrm>
            <a:prstGeom prst="rect">
              <a:avLst/>
            </a:prstGeom>
            <a:solidFill>
              <a:srgbClr val="92D050">
                <a:alpha val="49804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cxnSp>
          <p:nvCxnSpPr>
            <p:cNvPr id="7" name="Łącznik prosty 6"/>
            <p:cNvCxnSpPr/>
            <p:nvPr/>
          </p:nvCxnSpPr>
          <p:spPr>
            <a:xfrm rot="16200000" flipH="1">
              <a:off x="847594" y="1704227"/>
              <a:ext cx="940430" cy="914401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rostokąt 7"/>
          <p:cNvSpPr/>
          <p:nvPr/>
        </p:nvSpPr>
        <p:spPr>
          <a:xfrm>
            <a:off x="3533774" y="1431314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d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and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0.52865 0.3120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1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7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93 L 0.52083 0.312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5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25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0000" y="249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4" grpId="3" animBg="1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rostokąt 42"/>
          <p:cNvSpPr/>
          <p:nvPr/>
        </p:nvSpPr>
        <p:spPr>
          <a:xfrm>
            <a:off x="4942832" y="3205664"/>
            <a:ext cx="1403970" cy="2340000"/>
          </a:xfrm>
          <a:prstGeom prst="rect">
            <a:avLst/>
          </a:prstGeom>
          <a:solidFill>
            <a:srgbClr val="1B90F1">
              <a:alpha val="49804"/>
            </a:srgbClr>
          </a:solidFill>
          <a:ln w="406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2D-tiles, </a:t>
            </a:r>
            <a:r>
              <a:rPr lang="pl-PL" dirty="0" err="1" smtClean="0"/>
              <a:t>harder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err="1" smtClean="0"/>
              <a:t>dimensions</a:t>
            </a:r>
            <a:r>
              <a:rPr lang="pl-PL" sz="3600" dirty="0" smtClean="0"/>
              <a:t> </a:t>
            </a:r>
            <a:r>
              <a:rPr lang="pl-PL" sz="3600" dirty="0" err="1" smtClean="0"/>
              <a:t>reduction</a:t>
            </a:r>
            <a:endParaRPr lang="en-GB" sz="3600" dirty="0"/>
          </a:p>
        </p:txBody>
      </p:sp>
      <p:sp>
        <p:nvSpPr>
          <p:cNvPr id="8" name="Prostokąt 7"/>
          <p:cNvSpPr/>
          <p:nvPr/>
        </p:nvSpPr>
        <p:spPr>
          <a:xfrm>
            <a:off x="3533774" y="1431314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d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and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4942832" y="3205664"/>
            <a:ext cx="3744000" cy="2340000"/>
          </a:xfrm>
          <a:prstGeom prst="rect">
            <a:avLst/>
          </a:prstGeom>
          <a:solidFill>
            <a:srgbClr val="1B90F1">
              <a:alpha val="49804"/>
            </a:srgbClr>
          </a:solidFill>
          <a:ln w="406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grpSp>
        <p:nvGrpSpPr>
          <p:cNvPr id="26" name="Grupa 25"/>
          <p:cNvGrpSpPr/>
          <p:nvPr/>
        </p:nvGrpSpPr>
        <p:grpSpPr>
          <a:xfrm>
            <a:off x="4942832" y="3205664"/>
            <a:ext cx="2340000" cy="2340000"/>
            <a:chOff x="4942832" y="3205664"/>
            <a:chExt cx="2197116" cy="2351079"/>
          </a:xfrm>
        </p:grpSpPr>
        <p:sp>
          <p:nvSpPr>
            <p:cNvPr id="27" name="Prostokąt 26"/>
            <p:cNvSpPr/>
            <p:nvPr/>
          </p:nvSpPr>
          <p:spPr>
            <a:xfrm>
              <a:off x="4942832" y="3205664"/>
              <a:ext cx="2197114" cy="2351077"/>
            </a:xfrm>
            <a:prstGeom prst="rect">
              <a:avLst/>
            </a:prstGeom>
            <a:solidFill>
              <a:srgbClr val="92D050">
                <a:alpha val="49804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cxnSp>
          <p:nvCxnSpPr>
            <p:cNvPr id="28" name="Łącznik prosty 27"/>
            <p:cNvCxnSpPr/>
            <p:nvPr/>
          </p:nvCxnSpPr>
          <p:spPr>
            <a:xfrm rot="16200000" flipH="1">
              <a:off x="4865851" y="3282646"/>
              <a:ext cx="2351078" cy="219711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Prostokąt 37"/>
          <p:cNvSpPr/>
          <p:nvPr/>
        </p:nvSpPr>
        <p:spPr>
          <a:xfrm>
            <a:off x="5410832" y="4141664"/>
            <a:ext cx="468000" cy="468000"/>
          </a:xfrm>
          <a:prstGeom prst="rect">
            <a:avLst/>
          </a:prstGeom>
          <a:gradFill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7750830" y="4141664"/>
            <a:ext cx="468000" cy="468000"/>
          </a:xfrm>
          <a:prstGeom prst="rect">
            <a:avLst/>
          </a:prstGeom>
          <a:gradFill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7282832" y="4609664"/>
            <a:ext cx="468000" cy="468000"/>
          </a:xfrm>
          <a:prstGeom prst="rect">
            <a:avLst/>
          </a:prstGeom>
          <a:gradFill flip="none" rotWithShape="1"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942831" y="4609664"/>
            <a:ext cx="468000" cy="468000"/>
          </a:xfrm>
          <a:prstGeom prst="rect">
            <a:avLst/>
          </a:prstGeom>
          <a:gradFill flip="none" rotWithShape="1"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bg1"/>
              </a:gs>
            </a:gsLst>
            <a:lin ang="8100000" scaled="1"/>
            <a:tileRect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7" name="Prostokąt 46"/>
          <p:cNvSpPr/>
          <p:nvPr/>
        </p:nvSpPr>
        <p:spPr>
          <a:xfrm>
            <a:off x="6346802" y="3205664"/>
            <a:ext cx="468000" cy="468000"/>
          </a:xfrm>
          <a:prstGeom prst="rect">
            <a:avLst/>
          </a:prstGeom>
          <a:gradFill flip="none" rotWithShape="1"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0" y="2941335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Using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properties</a:t>
            </a:r>
            <a:r>
              <a:rPr lang="pl-PL" sz="2400" dirty="0" smtClean="0"/>
              <a:t> we </a:t>
            </a:r>
            <a:r>
              <a:rPr lang="pl-PL" sz="2400" dirty="0" err="1" smtClean="0"/>
              <a:t>can</a:t>
            </a:r>
            <a:r>
              <a:rPr lang="pl-PL" sz="2400" dirty="0" smtClean="0"/>
              <a:t> show </a:t>
            </a:r>
            <a:r>
              <a:rPr lang="pl-PL" sz="2400" dirty="0" err="1" smtClean="0"/>
              <a:t>equalities</a:t>
            </a:r>
            <a:r>
              <a:rPr lang="pl-PL" sz="2400" dirty="0" smtClean="0"/>
              <a:t> </a:t>
            </a:r>
            <a:r>
              <a:rPr lang="pl-PL" sz="2400" dirty="0" err="1" smtClean="0"/>
              <a:t>between</a:t>
            </a:r>
            <a:r>
              <a:rPr lang="pl-PL" sz="2400" dirty="0" smtClean="0"/>
              <a:t> z x z</a:t>
            </a:r>
          </a:p>
          <a:p>
            <a:r>
              <a:rPr lang="pl-PL" sz="2400" dirty="0" err="1" smtClean="0"/>
              <a:t>subarrays</a:t>
            </a:r>
            <a:r>
              <a:rPr lang="pl-PL" sz="2400" dirty="0" smtClean="0"/>
              <a:t>.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851829" y="2294130"/>
            <a:ext cx="1822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z=gcd</a:t>
            </a:r>
            <a:r>
              <a:rPr lang="pl-PL" sz="2400" dirty="0" smtClean="0"/>
              <a:t>(</a:t>
            </a:r>
            <a:r>
              <a:rPr lang="pl-PL" sz="2400" dirty="0" err="1" smtClean="0"/>
              <a:t>d,l</a:t>
            </a:r>
            <a:r>
              <a:rPr lang="pl-PL" sz="2400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677 3.7037E-7 L -2.77778E-7 3.7037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15555 -1.48148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73 0.00208 L 4.16667E-6 0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55 -2.96296E-6 L 3.61111E-6 -2.96296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2" grpId="0" animBg="1"/>
      <p:bldP spid="42" grpId="1" animBg="1"/>
      <p:bldP spid="44" grpId="0" animBg="1"/>
      <p:bldP spid="45" grpId="0" animBg="1"/>
      <p:bldP spid="45" grpId="1" animBg="1"/>
      <p:bldP spid="47" grpId="0" animBg="1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rostokąt 42"/>
          <p:cNvSpPr/>
          <p:nvPr/>
        </p:nvSpPr>
        <p:spPr>
          <a:xfrm>
            <a:off x="4942832" y="3205664"/>
            <a:ext cx="1403970" cy="2340000"/>
          </a:xfrm>
          <a:prstGeom prst="rect">
            <a:avLst/>
          </a:prstGeom>
          <a:solidFill>
            <a:srgbClr val="1B90F1">
              <a:alpha val="49804"/>
            </a:srgbClr>
          </a:solidFill>
          <a:ln w="406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2D-tiles, </a:t>
            </a:r>
            <a:r>
              <a:rPr lang="pl-PL" dirty="0" err="1" smtClean="0"/>
              <a:t>harder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err="1" smtClean="0"/>
              <a:t>dimensions</a:t>
            </a:r>
            <a:r>
              <a:rPr lang="pl-PL" sz="3600" dirty="0" smtClean="0"/>
              <a:t> </a:t>
            </a:r>
            <a:r>
              <a:rPr lang="pl-PL" sz="3600" dirty="0" err="1" smtClean="0"/>
              <a:t>reduction</a:t>
            </a:r>
            <a:endParaRPr lang="en-GB" sz="3600" dirty="0"/>
          </a:p>
        </p:txBody>
      </p:sp>
      <p:sp>
        <p:nvSpPr>
          <p:cNvPr id="8" name="Prostokąt 7"/>
          <p:cNvSpPr/>
          <p:nvPr/>
        </p:nvSpPr>
        <p:spPr>
          <a:xfrm>
            <a:off x="3533774" y="1431314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d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and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4942832" y="3205664"/>
            <a:ext cx="3744000" cy="2340000"/>
          </a:xfrm>
          <a:prstGeom prst="rect">
            <a:avLst/>
          </a:prstGeom>
          <a:solidFill>
            <a:srgbClr val="1B90F1">
              <a:alpha val="49804"/>
            </a:srgbClr>
          </a:solidFill>
          <a:ln w="406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grpSp>
        <p:nvGrpSpPr>
          <p:cNvPr id="3" name="Grupa 25"/>
          <p:cNvGrpSpPr/>
          <p:nvPr/>
        </p:nvGrpSpPr>
        <p:grpSpPr>
          <a:xfrm>
            <a:off x="4942832" y="3205664"/>
            <a:ext cx="2340000" cy="2340000"/>
            <a:chOff x="4942832" y="3205664"/>
            <a:chExt cx="2197116" cy="2351079"/>
          </a:xfrm>
        </p:grpSpPr>
        <p:sp>
          <p:nvSpPr>
            <p:cNvPr id="27" name="Prostokąt 26"/>
            <p:cNvSpPr/>
            <p:nvPr/>
          </p:nvSpPr>
          <p:spPr>
            <a:xfrm>
              <a:off x="4942832" y="3205664"/>
              <a:ext cx="2197114" cy="2351077"/>
            </a:xfrm>
            <a:prstGeom prst="rect">
              <a:avLst/>
            </a:prstGeom>
            <a:solidFill>
              <a:srgbClr val="92D050">
                <a:alpha val="49804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cxnSp>
          <p:nvCxnSpPr>
            <p:cNvPr id="28" name="Łącznik prosty 27"/>
            <p:cNvCxnSpPr/>
            <p:nvPr/>
          </p:nvCxnSpPr>
          <p:spPr>
            <a:xfrm rot="16200000" flipH="1">
              <a:off x="4865851" y="3282646"/>
              <a:ext cx="2351078" cy="219711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Prostokąt 37"/>
          <p:cNvSpPr/>
          <p:nvPr/>
        </p:nvSpPr>
        <p:spPr>
          <a:xfrm>
            <a:off x="5410832" y="4141664"/>
            <a:ext cx="468000" cy="468000"/>
          </a:xfrm>
          <a:prstGeom prst="rect">
            <a:avLst/>
          </a:prstGeom>
          <a:gradFill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7750830" y="4141664"/>
            <a:ext cx="468000" cy="468000"/>
          </a:xfrm>
          <a:prstGeom prst="rect">
            <a:avLst/>
          </a:prstGeom>
          <a:gradFill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7282832" y="4609664"/>
            <a:ext cx="468000" cy="468000"/>
          </a:xfrm>
          <a:prstGeom prst="rect">
            <a:avLst/>
          </a:prstGeom>
          <a:gradFill flip="none" rotWithShape="1"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942831" y="4609664"/>
            <a:ext cx="468000" cy="468000"/>
          </a:xfrm>
          <a:prstGeom prst="rect">
            <a:avLst/>
          </a:prstGeom>
          <a:gradFill flip="none" rotWithShape="1"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bg1"/>
              </a:gs>
            </a:gsLst>
            <a:lin ang="8100000" scaled="1"/>
            <a:tileRect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7" name="Prostokąt 46"/>
          <p:cNvSpPr/>
          <p:nvPr/>
        </p:nvSpPr>
        <p:spPr>
          <a:xfrm>
            <a:off x="6346802" y="3205664"/>
            <a:ext cx="468000" cy="468000"/>
          </a:xfrm>
          <a:prstGeom prst="rect">
            <a:avLst/>
          </a:prstGeom>
          <a:gradFill flip="none" rotWithShape="1">
            <a:gsLst>
              <a:gs pos="2500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75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6346802" y="3205664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4942832" y="4609664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7282832" y="4609664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7750832" y="4141664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410831" y="4141664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5878802" y="3673664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8218832" y="3673664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814832" y="5077664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0" y="2941335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Using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properties</a:t>
            </a:r>
            <a:r>
              <a:rPr lang="pl-PL" sz="2400" dirty="0" smtClean="0"/>
              <a:t> we </a:t>
            </a:r>
            <a:r>
              <a:rPr lang="pl-PL" sz="2400" dirty="0" err="1" smtClean="0"/>
              <a:t>can</a:t>
            </a:r>
            <a:r>
              <a:rPr lang="pl-PL" sz="2400" dirty="0" smtClean="0"/>
              <a:t> show </a:t>
            </a:r>
            <a:r>
              <a:rPr lang="pl-PL" sz="2400" dirty="0" err="1" smtClean="0"/>
              <a:t>equalities</a:t>
            </a:r>
            <a:r>
              <a:rPr lang="pl-PL" sz="2400" dirty="0" smtClean="0"/>
              <a:t> </a:t>
            </a:r>
            <a:r>
              <a:rPr lang="pl-PL" sz="2400" dirty="0" err="1" smtClean="0"/>
              <a:t>between</a:t>
            </a:r>
            <a:r>
              <a:rPr lang="pl-PL" sz="2400" dirty="0" smtClean="0"/>
              <a:t> z x z</a:t>
            </a:r>
          </a:p>
          <a:p>
            <a:r>
              <a:rPr lang="pl-PL" sz="2400" dirty="0" err="1" smtClean="0"/>
              <a:t>subarrays</a:t>
            </a:r>
            <a:r>
              <a:rPr lang="pl-PL" sz="2400" dirty="0" smtClean="0"/>
              <a:t>.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0" y="4246667"/>
            <a:ext cx="5153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A </a:t>
            </a:r>
            <a:r>
              <a:rPr lang="pl-PL" sz="2400" dirty="0" err="1" smtClean="0"/>
              <a:t>subarray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group </a:t>
            </a:r>
            <a:r>
              <a:rPr lang="pl-PL" sz="2400" dirty="0" err="1" smtClean="0"/>
              <a:t>must</a:t>
            </a:r>
            <a:r>
              <a:rPr lang="pl-PL" sz="2400" dirty="0" smtClean="0"/>
              <a:t> </a:t>
            </a:r>
            <a:r>
              <a:rPr lang="pl-PL" sz="2400" dirty="0" err="1" smtClean="0"/>
              <a:t>lie</a:t>
            </a:r>
            <a:endParaRPr lang="pl-PL" sz="2400" dirty="0" smtClean="0"/>
          </a:p>
          <a:p>
            <a:r>
              <a:rPr lang="pl-PL" sz="2400" dirty="0" smtClean="0"/>
              <a:t>on </a:t>
            </a:r>
            <a:r>
              <a:rPr lang="pl-PL" sz="2400" dirty="0" err="1" smtClean="0"/>
              <a:t>the</a:t>
            </a:r>
            <a:r>
              <a:rPr lang="pl-PL" sz="2400" dirty="0" smtClean="0"/>
              <a:t> diagonal =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851829" y="2294130"/>
            <a:ext cx="1822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z=gcd</a:t>
            </a:r>
            <a:r>
              <a:rPr lang="pl-PL" sz="2400" dirty="0" smtClean="0"/>
              <a:t>(</a:t>
            </a:r>
            <a:r>
              <a:rPr lang="pl-PL" sz="2400" dirty="0" err="1" smtClean="0"/>
              <a:t>d,l</a:t>
            </a:r>
            <a:r>
              <a:rPr lang="pl-PL" sz="2400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1533 -2.96296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56 -2.96296E-6 L 0.00226 -2.96296E-6 " pathEditMode="relative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91 3.33333E-6 L -0.00018 0.0020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6.66667E-6 L 0.15329 6.66667E-6 " pathEditMode="relative" ptsTypes="AA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3.7037E-6 L 0.25573 0.00208 " pathEditMode="relative" rAng="0" ptsTypes="AA">
                                      <p:cBhvr>
                                        <p:cTn id="35" dur="1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3 -2.96296E-6 L 0.00225 -2.96296E-6 " pathEditMode="relative" ptsTypes="AA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5573 -0.00208 L -2.5E-6 7.40741E-7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2.96296E-6 L 0.15104 0.00209 " pathEditMode="relative" ptsTypes="AA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rostokąt 42"/>
          <p:cNvSpPr/>
          <p:nvPr/>
        </p:nvSpPr>
        <p:spPr>
          <a:xfrm>
            <a:off x="4942832" y="3205664"/>
            <a:ext cx="1403970" cy="2340000"/>
          </a:xfrm>
          <a:prstGeom prst="rect">
            <a:avLst/>
          </a:prstGeom>
          <a:solidFill>
            <a:srgbClr val="1B90F1">
              <a:alpha val="49804"/>
            </a:srgbClr>
          </a:solidFill>
          <a:ln w="406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2D-tiles, </a:t>
            </a:r>
            <a:r>
              <a:rPr lang="pl-PL" dirty="0" err="1" smtClean="0"/>
              <a:t>harder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err="1" smtClean="0"/>
              <a:t>dimensions</a:t>
            </a:r>
            <a:r>
              <a:rPr lang="pl-PL" sz="3600" dirty="0" smtClean="0"/>
              <a:t> </a:t>
            </a:r>
            <a:r>
              <a:rPr lang="pl-PL" sz="3600" dirty="0" err="1" smtClean="0"/>
              <a:t>reduction</a:t>
            </a:r>
            <a:endParaRPr lang="en-GB" sz="3600" dirty="0"/>
          </a:p>
        </p:txBody>
      </p:sp>
      <p:sp>
        <p:nvSpPr>
          <p:cNvPr id="8" name="Prostokąt 7"/>
          <p:cNvSpPr/>
          <p:nvPr/>
        </p:nvSpPr>
        <p:spPr>
          <a:xfrm>
            <a:off x="3533774" y="1431314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d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and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4942832" y="3205664"/>
            <a:ext cx="3744000" cy="2340000"/>
          </a:xfrm>
          <a:prstGeom prst="rect">
            <a:avLst/>
          </a:prstGeom>
          <a:solidFill>
            <a:srgbClr val="1B90F1">
              <a:alpha val="49804"/>
            </a:srgbClr>
          </a:solidFill>
          <a:ln w="406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grpSp>
        <p:nvGrpSpPr>
          <p:cNvPr id="3" name="Grupa 25"/>
          <p:cNvGrpSpPr/>
          <p:nvPr/>
        </p:nvGrpSpPr>
        <p:grpSpPr>
          <a:xfrm>
            <a:off x="6346832" y="3205662"/>
            <a:ext cx="2340000" cy="2340000"/>
            <a:chOff x="4942832" y="3205664"/>
            <a:chExt cx="2197116" cy="2351079"/>
          </a:xfrm>
        </p:grpSpPr>
        <p:sp>
          <p:nvSpPr>
            <p:cNvPr id="27" name="Prostokąt 26"/>
            <p:cNvSpPr/>
            <p:nvPr/>
          </p:nvSpPr>
          <p:spPr>
            <a:xfrm>
              <a:off x="4942832" y="3205664"/>
              <a:ext cx="2197114" cy="2351077"/>
            </a:xfrm>
            <a:prstGeom prst="rect">
              <a:avLst/>
            </a:prstGeom>
            <a:solidFill>
              <a:srgbClr val="92D050">
                <a:alpha val="49804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cxnSp>
          <p:nvCxnSpPr>
            <p:cNvPr id="28" name="Łącznik prosty 27"/>
            <p:cNvCxnSpPr/>
            <p:nvPr/>
          </p:nvCxnSpPr>
          <p:spPr>
            <a:xfrm rot="16200000" flipH="1">
              <a:off x="4865851" y="3282646"/>
              <a:ext cx="2351078" cy="219711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rostokąt 14"/>
          <p:cNvSpPr/>
          <p:nvPr/>
        </p:nvSpPr>
        <p:spPr>
          <a:xfrm>
            <a:off x="6346802" y="3205658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4942832" y="4609658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7282830" y="4609658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7750832" y="4141652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410831" y="4141658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5878802" y="3673658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8218832" y="3673658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814832" y="5077658"/>
            <a:ext cx="468000" cy="4680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grpSp>
        <p:nvGrpSpPr>
          <p:cNvPr id="52" name="Grupa 51"/>
          <p:cNvGrpSpPr/>
          <p:nvPr/>
        </p:nvGrpSpPr>
        <p:grpSpPr>
          <a:xfrm>
            <a:off x="4942832" y="3205664"/>
            <a:ext cx="3744000" cy="2339998"/>
            <a:chOff x="4942832" y="3205664"/>
            <a:chExt cx="3744000" cy="2339998"/>
          </a:xfrm>
        </p:grpSpPr>
        <p:sp>
          <p:nvSpPr>
            <p:cNvPr id="23" name="Prostokąt 22"/>
            <p:cNvSpPr/>
            <p:nvPr/>
          </p:nvSpPr>
          <p:spPr>
            <a:xfrm>
              <a:off x="4942832" y="5077662"/>
              <a:ext cx="468000" cy="46800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5410832" y="4609664"/>
              <a:ext cx="468000" cy="46800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5878832" y="4141664"/>
              <a:ext cx="468000" cy="46800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6346832" y="3673664"/>
              <a:ext cx="468000" cy="46800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6814802" y="3205664"/>
              <a:ext cx="468000" cy="46800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7282832" y="5077662"/>
              <a:ext cx="468000" cy="46800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7750832" y="4609662"/>
              <a:ext cx="468000" cy="46800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8218832" y="4141664"/>
              <a:ext cx="468000" cy="46800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1" name="Grupa 50"/>
          <p:cNvGrpSpPr/>
          <p:nvPr/>
        </p:nvGrpSpPr>
        <p:grpSpPr>
          <a:xfrm>
            <a:off x="4942802" y="3205660"/>
            <a:ext cx="3743969" cy="2340000"/>
            <a:chOff x="4942831" y="3205664"/>
            <a:chExt cx="3743969" cy="2340000"/>
          </a:xfrm>
        </p:grpSpPr>
        <p:grpSp>
          <p:nvGrpSpPr>
            <p:cNvPr id="49" name="Grupa 48"/>
            <p:cNvGrpSpPr/>
            <p:nvPr/>
          </p:nvGrpSpPr>
          <p:grpSpPr>
            <a:xfrm>
              <a:off x="5410832" y="3205664"/>
              <a:ext cx="3275968" cy="2340000"/>
              <a:chOff x="5410832" y="3205664"/>
              <a:chExt cx="3275968" cy="2340000"/>
            </a:xfrm>
          </p:grpSpPr>
          <p:sp>
            <p:nvSpPr>
              <p:cNvPr id="36" name="Prostokąt 35"/>
              <p:cNvSpPr/>
              <p:nvPr/>
            </p:nvSpPr>
            <p:spPr>
              <a:xfrm>
                <a:off x="5410832" y="5077662"/>
                <a:ext cx="468000" cy="468000"/>
              </a:xfrm>
              <a:prstGeom prst="rect">
                <a:avLst/>
              </a:prstGeom>
              <a:solidFill>
                <a:srgbClr val="7030A0"/>
              </a:solidFill>
              <a:ln w="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Prostokąt 36"/>
              <p:cNvSpPr/>
              <p:nvPr/>
            </p:nvSpPr>
            <p:spPr>
              <a:xfrm>
                <a:off x="5878832" y="4609662"/>
                <a:ext cx="468000" cy="468000"/>
              </a:xfrm>
              <a:prstGeom prst="rect">
                <a:avLst/>
              </a:prstGeom>
              <a:solidFill>
                <a:srgbClr val="7030A0"/>
              </a:solidFill>
              <a:ln w="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9" name="Prostokąt 38"/>
              <p:cNvSpPr/>
              <p:nvPr/>
            </p:nvSpPr>
            <p:spPr>
              <a:xfrm>
                <a:off x="6346802" y="4141664"/>
                <a:ext cx="468000" cy="468000"/>
              </a:xfrm>
              <a:prstGeom prst="rect">
                <a:avLst/>
              </a:prstGeom>
              <a:solidFill>
                <a:srgbClr val="7030A0"/>
              </a:solidFill>
              <a:ln w="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0" name="Prostokąt 39"/>
              <p:cNvSpPr/>
              <p:nvPr/>
            </p:nvSpPr>
            <p:spPr>
              <a:xfrm>
                <a:off x="6814802" y="3673664"/>
                <a:ext cx="468000" cy="468000"/>
              </a:xfrm>
              <a:prstGeom prst="rect">
                <a:avLst/>
              </a:prstGeom>
              <a:solidFill>
                <a:srgbClr val="7030A0"/>
              </a:solidFill>
              <a:ln w="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1" name="Prostokąt 40"/>
              <p:cNvSpPr/>
              <p:nvPr/>
            </p:nvSpPr>
            <p:spPr>
              <a:xfrm>
                <a:off x="7282802" y="3205664"/>
                <a:ext cx="468000" cy="468000"/>
              </a:xfrm>
              <a:prstGeom prst="rect">
                <a:avLst/>
              </a:prstGeom>
              <a:solidFill>
                <a:srgbClr val="7030A0"/>
              </a:solidFill>
              <a:ln w="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6" name="Prostokąt 45"/>
              <p:cNvSpPr/>
              <p:nvPr/>
            </p:nvSpPr>
            <p:spPr>
              <a:xfrm>
                <a:off x="7750802" y="5077664"/>
                <a:ext cx="468000" cy="468000"/>
              </a:xfrm>
              <a:prstGeom prst="rect">
                <a:avLst/>
              </a:prstGeom>
              <a:solidFill>
                <a:srgbClr val="7030A0"/>
              </a:solidFill>
              <a:ln w="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8" name="Prostokąt 47"/>
              <p:cNvSpPr/>
              <p:nvPr/>
            </p:nvSpPr>
            <p:spPr>
              <a:xfrm>
                <a:off x="8218800" y="4609664"/>
                <a:ext cx="468000" cy="468000"/>
              </a:xfrm>
              <a:prstGeom prst="rect">
                <a:avLst/>
              </a:prstGeom>
              <a:solidFill>
                <a:srgbClr val="7030A0"/>
              </a:solidFill>
              <a:ln w="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50" name="Prostokąt 49"/>
            <p:cNvSpPr/>
            <p:nvPr/>
          </p:nvSpPr>
          <p:spPr>
            <a:xfrm>
              <a:off x="4942831" y="3205664"/>
              <a:ext cx="468000" cy="468000"/>
            </a:xfrm>
            <a:prstGeom prst="rect">
              <a:avLst/>
            </a:prstGeom>
            <a:solidFill>
              <a:srgbClr val="7030A0"/>
            </a:solidFill>
            <a:ln w="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1" name="Grupa 70"/>
          <p:cNvGrpSpPr/>
          <p:nvPr/>
        </p:nvGrpSpPr>
        <p:grpSpPr>
          <a:xfrm>
            <a:off x="4942832" y="3205664"/>
            <a:ext cx="3743968" cy="2340000"/>
            <a:chOff x="4942832" y="3205664"/>
            <a:chExt cx="3743968" cy="2340000"/>
          </a:xfrm>
        </p:grpSpPr>
        <p:sp>
          <p:nvSpPr>
            <p:cNvPr id="63" name="Prostokąt 62"/>
            <p:cNvSpPr/>
            <p:nvPr/>
          </p:nvSpPr>
          <p:spPr>
            <a:xfrm>
              <a:off x="5878802" y="5077664"/>
              <a:ext cx="468000" cy="468000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64" name="Prostokąt 63"/>
            <p:cNvSpPr/>
            <p:nvPr/>
          </p:nvSpPr>
          <p:spPr>
            <a:xfrm>
              <a:off x="6346802" y="4609662"/>
              <a:ext cx="468000" cy="468000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65" name="Prostokąt 64"/>
            <p:cNvSpPr/>
            <p:nvPr/>
          </p:nvSpPr>
          <p:spPr>
            <a:xfrm>
              <a:off x="6814832" y="4141664"/>
              <a:ext cx="468000" cy="468000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66" name="Prostokąt 65"/>
            <p:cNvSpPr/>
            <p:nvPr/>
          </p:nvSpPr>
          <p:spPr>
            <a:xfrm>
              <a:off x="7282802" y="3673664"/>
              <a:ext cx="468000" cy="468000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67" name="Prostokąt 66"/>
            <p:cNvSpPr/>
            <p:nvPr/>
          </p:nvSpPr>
          <p:spPr>
            <a:xfrm>
              <a:off x="7750832" y="3205664"/>
              <a:ext cx="468000" cy="468000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68" name="Prostokąt 67"/>
            <p:cNvSpPr/>
            <p:nvPr/>
          </p:nvSpPr>
          <p:spPr>
            <a:xfrm>
              <a:off x="8218800" y="5077664"/>
              <a:ext cx="468000" cy="468000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69" name="Prostokąt 68"/>
            <p:cNvSpPr/>
            <p:nvPr/>
          </p:nvSpPr>
          <p:spPr>
            <a:xfrm>
              <a:off x="4942832" y="3673664"/>
              <a:ext cx="468000" cy="468000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0" name="Prostokąt 69"/>
            <p:cNvSpPr/>
            <p:nvPr/>
          </p:nvSpPr>
          <p:spPr>
            <a:xfrm>
              <a:off x="5410802" y="3205664"/>
              <a:ext cx="468000" cy="468000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80" name="Grupa 79"/>
          <p:cNvGrpSpPr/>
          <p:nvPr/>
        </p:nvGrpSpPr>
        <p:grpSpPr>
          <a:xfrm>
            <a:off x="4942802" y="3205664"/>
            <a:ext cx="3744030" cy="2340000"/>
            <a:chOff x="4942802" y="3205664"/>
            <a:chExt cx="3744030" cy="2340000"/>
          </a:xfrm>
        </p:grpSpPr>
        <p:sp>
          <p:nvSpPr>
            <p:cNvPr id="72" name="Prostokąt 71"/>
            <p:cNvSpPr/>
            <p:nvPr/>
          </p:nvSpPr>
          <p:spPr>
            <a:xfrm>
              <a:off x="6346832" y="5077664"/>
              <a:ext cx="468000" cy="4680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3" name="Prostokąt 72"/>
            <p:cNvSpPr/>
            <p:nvPr/>
          </p:nvSpPr>
          <p:spPr>
            <a:xfrm>
              <a:off x="6814802" y="4609662"/>
              <a:ext cx="468000" cy="4680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4" name="Prostokąt 73"/>
            <p:cNvSpPr/>
            <p:nvPr/>
          </p:nvSpPr>
          <p:spPr>
            <a:xfrm>
              <a:off x="7282832" y="4141664"/>
              <a:ext cx="468000" cy="4680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5" name="Prostokąt 74"/>
            <p:cNvSpPr/>
            <p:nvPr/>
          </p:nvSpPr>
          <p:spPr>
            <a:xfrm>
              <a:off x="7750832" y="3673664"/>
              <a:ext cx="468000" cy="4680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6" name="Prostokąt 75"/>
            <p:cNvSpPr/>
            <p:nvPr/>
          </p:nvSpPr>
          <p:spPr>
            <a:xfrm>
              <a:off x="8218832" y="3205664"/>
              <a:ext cx="468000" cy="4680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7" name="Prostokąt 76"/>
            <p:cNvSpPr/>
            <p:nvPr/>
          </p:nvSpPr>
          <p:spPr>
            <a:xfrm>
              <a:off x="4942802" y="4141664"/>
              <a:ext cx="468000" cy="4680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8" name="Prostokąt 77"/>
            <p:cNvSpPr/>
            <p:nvPr/>
          </p:nvSpPr>
          <p:spPr>
            <a:xfrm>
              <a:off x="5410832" y="3673664"/>
              <a:ext cx="468000" cy="4680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9" name="Prostokąt 78"/>
            <p:cNvSpPr/>
            <p:nvPr/>
          </p:nvSpPr>
          <p:spPr>
            <a:xfrm>
              <a:off x="5878802" y="3205664"/>
              <a:ext cx="468000" cy="4680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sp>
        <p:nvSpPr>
          <p:cNvPr id="59" name="Prostokąt 58"/>
          <p:cNvSpPr/>
          <p:nvPr/>
        </p:nvSpPr>
        <p:spPr>
          <a:xfrm>
            <a:off x="0" y="2941335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Using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properties</a:t>
            </a:r>
            <a:r>
              <a:rPr lang="pl-PL" sz="2400" dirty="0" smtClean="0"/>
              <a:t> we </a:t>
            </a:r>
            <a:r>
              <a:rPr lang="pl-PL" sz="2400" dirty="0" err="1" smtClean="0"/>
              <a:t>can</a:t>
            </a:r>
            <a:r>
              <a:rPr lang="pl-PL" sz="2400" dirty="0" smtClean="0"/>
              <a:t> show </a:t>
            </a:r>
            <a:r>
              <a:rPr lang="pl-PL" sz="2400" dirty="0" err="1" smtClean="0"/>
              <a:t>equalities</a:t>
            </a:r>
            <a:r>
              <a:rPr lang="pl-PL" sz="2400" dirty="0" smtClean="0"/>
              <a:t> </a:t>
            </a:r>
            <a:r>
              <a:rPr lang="pl-PL" sz="2400" dirty="0" err="1" smtClean="0"/>
              <a:t>between</a:t>
            </a:r>
            <a:r>
              <a:rPr lang="pl-PL" sz="2400" dirty="0" smtClean="0"/>
              <a:t> z x z</a:t>
            </a:r>
          </a:p>
          <a:p>
            <a:r>
              <a:rPr lang="pl-PL" sz="2400" dirty="0" err="1" smtClean="0"/>
              <a:t>subarrays</a:t>
            </a:r>
            <a:r>
              <a:rPr lang="pl-PL" sz="2400" dirty="0" smtClean="0"/>
              <a:t>.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0" y="4246667"/>
            <a:ext cx="5153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A </a:t>
            </a:r>
            <a:r>
              <a:rPr lang="pl-PL" sz="2400" dirty="0" err="1" smtClean="0"/>
              <a:t>subarray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group </a:t>
            </a:r>
            <a:r>
              <a:rPr lang="pl-PL" sz="2400" dirty="0" err="1" smtClean="0"/>
              <a:t>must</a:t>
            </a:r>
            <a:r>
              <a:rPr lang="pl-PL" sz="2400" dirty="0" smtClean="0"/>
              <a:t> </a:t>
            </a:r>
            <a:r>
              <a:rPr lang="pl-PL" sz="2400" dirty="0" err="1" smtClean="0"/>
              <a:t>lie</a:t>
            </a:r>
            <a:endParaRPr lang="pl-PL" sz="2400" dirty="0" smtClean="0"/>
          </a:p>
          <a:p>
            <a:r>
              <a:rPr lang="pl-PL" sz="2400" dirty="0" smtClean="0"/>
              <a:t>on </a:t>
            </a:r>
            <a:r>
              <a:rPr lang="pl-PL" sz="2400" dirty="0" err="1" smtClean="0"/>
              <a:t>the</a:t>
            </a:r>
            <a:r>
              <a:rPr lang="pl-PL" sz="2400" dirty="0" smtClean="0"/>
              <a:t> diagonal =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61" name="Prostokąt 60"/>
          <p:cNvSpPr/>
          <p:nvPr/>
        </p:nvSpPr>
        <p:spPr>
          <a:xfrm>
            <a:off x="98106" y="5183059"/>
            <a:ext cx="4329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Every</a:t>
            </a:r>
            <a:r>
              <a:rPr lang="pl-PL" sz="2400" dirty="0" smtClean="0"/>
              <a:t> z x z </a:t>
            </a:r>
            <a:r>
              <a:rPr lang="pl-PL" sz="2400" dirty="0" err="1" smtClean="0"/>
              <a:t>subarray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62" name="Prostokąt 61"/>
          <p:cNvSpPr/>
          <p:nvPr/>
        </p:nvSpPr>
        <p:spPr>
          <a:xfrm>
            <a:off x="851829" y="2294130"/>
            <a:ext cx="1822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z=gcd</a:t>
            </a:r>
            <a:r>
              <a:rPr lang="pl-PL" sz="2400" dirty="0" smtClean="0"/>
              <a:t>(</a:t>
            </a:r>
            <a:r>
              <a:rPr lang="pl-PL" sz="2400" dirty="0" err="1" smtClean="0"/>
              <a:t>d,l</a:t>
            </a:r>
            <a:r>
              <a:rPr lang="pl-PL" sz="2400" dirty="0" smtClean="0"/>
              <a:t>)</a:t>
            </a:r>
          </a:p>
        </p:txBody>
      </p:sp>
      <p:sp>
        <p:nvSpPr>
          <p:cNvPr id="81" name="Prostokąt 80"/>
          <p:cNvSpPr/>
          <p:nvPr/>
        </p:nvSpPr>
        <p:spPr>
          <a:xfrm>
            <a:off x="250506" y="6000095"/>
            <a:ext cx="7377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The</a:t>
            </a:r>
            <a:r>
              <a:rPr lang="pl-PL" sz="2400" dirty="0" smtClean="0"/>
              <a:t> same </a:t>
            </a:r>
            <a:r>
              <a:rPr lang="pl-PL" sz="2400" dirty="0" err="1" smtClean="0"/>
              <a:t>must</a:t>
            </a:r>
            <a:r>
              <a:rPr lang="pl-PL" sz="2400" dirty="0" smtClean="0"/>
              <a:t> </a:t>
            </a:r>
            <a:r>
              <a:rPr lang="pl-PL" sz="2400" dirty="0" err="1" smtClean="0"/>
              <a:t>apply</a:t>
            </a:r>
            <a:r>
              <a:rPr lang="pl-PL" sz="2400" dirty="0" smtClean="0"/>
              <a:t> to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whole</a:t>
            </a:r>
            <a:r>
              <a:rPr lang="pl-PL" sz="2400" dirty="0" smtClean="0"/>
              <a:t> </a:t>
            </a:r>
            <a:r>
              <a:rPr lang="pl-PL" sz="2400" dirty="0" err="1" smtClean="0"/>
              <a:t>text</a:t>
            </a:r>
            <a:r>
              <a:rPr lang="pl-PL" sz="2400" dirty="0" smtClean="0"/>
              <a:t> </a:t>
            </a:r>
            <a:r>
              <a:rPr lang="pl-PL" sz="2400" dirty="0" smtClean="0"/>
              <a:t>- </a:t>
            </a:r>
            <a:r>
              <a:rPr lang="pl-PL" sz="2400" dirty="0" err="1" smtClean="0"/>
              <a:t>change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subarrays</a:t>
            </a:r>
            <a:r>
              <a:rPr lang="pl-PL" sz="2400" dirty="0" smtClean="0"/>
              <a:t> </a:t>
            </a:r>
            <a:r>
              <a:rPr lang="pl-PL" sz="2400" dirty="0" err="1" smtClean="0"/>
              <a:t>into</a:t>
            </a:r>
            <a:r>
              <a:rPr lang="pl-PL" sz="2400" dirty="0" smtClean="0"/>
              <a:t> single </a:t>
            </a:r>
            <a:r>
              <a:rPr lang="pl-PL" sz="2400" dirty="0" err="1" smtClean="0"/>
              <a:t>symbols</a:t>
            </a:r>
            <a:r>
              <a:rPr lang="pl-PL" sz="24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8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2D-tiles, </a:t>
            </a:r>
            <a:r>
              <a:rPr lang="pl-PL" dirty="0" err="1" smtClean="0"/>
              <a:t>harder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GREEDY’</a:t>
            </a:r>
            <a:endParaRPr lang="en-GB" sz="3600" dirty="0"/>
          </a:p>
        </p:txBody>
      </p:sp>
      <p:sp>
        <p:nvSpPr>
          <p:cNvPr id="8" name="Prostokąt 7"/>
          <p:cNvSpPr/>
          <p:nvPr/>
        </p:nvSpPr>
        <p:spPr>
          <a:xfrm>
            <a:off x="3533774" y="1431314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d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and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9" name="Prostokąt 8"/>
          <p:cNvSpPr/>
          <p:nvPr/>
        </p:nvSpPr>
        <p:spPr>
          <a:xfrm>
            <a:off x="3533774" y="2553210"/>
            <a:ext cx="5153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gcd</a:t>
            </a:r>
            <a:r>
              <a:rPr lang="pl-PL" sz="2400" dirty="0" smtClean="0"/>
              <a:t>(</a:t>
            </a:r>
            <a:r>
              <a:rPr lang="pl-PL" sz="2400" dirty="0" err="1" smtClean="0"/>
              <a:t>d,l</a:t>
            </a:r>
            <a:r>
              <a:rPr lang="pl-PL" sz="2400" dirty="0" smtClean="0"/>
              <a:t>)=1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244622" y="3014873"/>
            <a:ext cx="31984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b a b 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  <a:p>
            <a:r>
              <a:rPr lang="pl-PL" sz="3200" dirty="0" smtClean="0">
                <a:latin typeface="Consolas" pitchFamily="49" charset="0"/>
              </a:rPr>
              <a:t>a b a b a a b   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 a b</a:t>
            </a: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a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 a b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860608" y="1691213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860606" y="1554425"/>
            <a:ext cx="14774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</a:t>
            </a:r>
          </a:p>
          <a:p>
            <a:r>
              <a:rPr lang="pl-PL" sz="3200" dirty="0" smtClean="0">
                <a:latin typeface="Consolas" pitchFamily="49" charset="0"/>
              </a:rPr>
              <a:t>b a b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5244622" y="3103576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6569720" y="3103576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6569720" y="3103576"/>
            <a:ext cx="1325098" cy="940430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6569720" y="3103576"/>
            <a:ext cx="843232" cy="1406876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5244622" y="3103576"/>
            <a:ext cx="1325098" cy="940430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27 -0.20787 L -2.77778E-6 -4.8148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736 -0.21018 L 1.94444E-6 -4.8148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2D-tiles, </a:t>
            </a:r>
            <a:r>
              <a:rPr lang="pl-PL" dirty="0" err="1" smtClean="0"/>
              <a:t>harder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GREEDY’</a:t>
            </a:r>
            <a:endParaRPr lang="en-GB" sz="3600" dirty="0"/>
          </a:p>
        </p:txBody>
      </p:sp>
      <p:sp>
        <p:nvSpPr>
          <p:cNvPr id="8" name="Prostokąt 7"/>
          <p:cNvSpPr/>
          <p:nvPr/>
        </p:nvSpPr>
        <p:spPr>
          <a:xfrm>
            <a:off x="3533774" y="1431314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d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and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9" name="Prostokąt 8"/>
          <p:cNvSpPr/>
          <p:nvPr/>
        </p:nvSpPr>
        <p:spPr>
          <a:xfrm>
            <a:off x="3533774" y="2553210"/>
            <a:ext cx="5153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gcd</a:t>
            </a:r>
            <a:r>
              <a:rPr lang="pl-PL" sz="2400" dirty="0" smtClean="0"/>
              <a:t>(</a:t>
            </a:r>
            <a:r>
              <a:rPr lang="pl-PL" sz="2400" dirty="0" err="1" smtClean="0"/>
              <a:t>d,l</a:t>
            </a:r>
            <a:r>
              <a:rPr lang="pl-PL" sz="2400" dirty="0" smtClean="0"/>
              <a:t>)=1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244622" y="3014873"/>
            <a:ext cx="31984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b a b 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  <a:p>
            <a:r>
              <a:rPr lang="pl-PL" sz="3200" dirty="0" smtClean="0">
                <a:latin typeface="Consolas" pitchFamily="49" charset="0"/>
              </a:rPr>
              <a:t>a b a b a a b   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 a b</a:t>
            </a: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a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 a b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860608" y="1691213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860606" y="1554425"/>
            <a:ext cx="14774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</a:t>
            </a:r>
          </a:p>
          <a:p>
            <a:r>
              <a:rPr lang="pl-PL" sz="3200" dirty="0" smtClean="0">
                <a:latin typeface="Consolas" pitchFamily="49" charset="0"/>
              </a:rPr>
              <a:t>b a b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5244622" y="3103576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6569720" y="3103576"/>
            <a:ext cx="1325098" cy="940430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2D-tiles, </a:t>
            </a:r>
            <a:r>
              <a:rPr lang="pl-PL" dirty="0" err="1" smtClean="0"/>
              <a:t>harder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GREEDY’</a:t>
            </a:r>
            <a:endParaRPr lang="en-GB" sz="3600" dirty="0"/>
          </a:p>
        </p:txBody>
      </p:sp>
      <p:sp>
        <p:nvSpPr>
          <p:cNvPr id="8" name="Prostokąt 7"/>
          <p:cNvSpPr/>
          <p:nvPr/>
        </p:nvSpPr>
        <p:spPr>
          <a:xfrm>
            <a:off x="3533774" y="1431314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d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and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9" name="Prostokąt 8"/>
          <p:cNvSpPr/>
          <p:nvPr/>
        </p:nvSpPr>
        <p:spPr>
          <a:xfrm>
            <a:off x="3533774" y="2553210"/>
            <a:ext cx="5153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gcd</a:t>
            </a:r>
            <a:r>
              <a:rPr lang="pl-PL" sz="2400" dirty="0" smtClean="0"/>
              <a:t>(</a:t>
            </a:r>
            <a:r>
              <a:rPr lang="pl-PL" sz="2400" dirty="0" err="1" smtClean="0"/>
              <a:t>d,l</a:t>
            </a:r>
            <a:r>
              <a:rPr lang="pl-PL" sz="2400" dirty="0" smtClean="0"/>
              <a:t>)=1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244622" y="3014873"/>
            <a:ext cx="31984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b a b 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  <a:p>
            <a:r>
              <a:rPr lang="pl-PL" sz="3200" dirty="0" smtClean="0">
                <a:latin typeface="Consolas" pitchFamily="49" charset="0"/>
              </a:rPr>
              <a:t>a b a b a a b   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 a b</a:t>
            </a: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a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 a b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860608" y="1691213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860606" y="1554425"/>
            <a:ext cx="14774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</a:t>
            </a:r>
          </a:p>
          <a:p>
            <a:r>
              <a:rPr lang="pl-PL" sz="3200" dirty="0" smtClean="0">
                <a:latin typeface="Consolas" pitchFamily="49" charset="0"/>
              </a:rPr>
              <a:t>b a b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5244622" y="3103576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6569720" y="3103576"/>
            <a:ext cx="843232" cy="1406876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2D-tiles, </a:t>
            </a:r>
            <a:r>
              <a:rPr lang="pl-PL" dirty="0" err="1" smtClean="0"/>
              <a:t>harder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GREEDY’</a:t>
            </a:r>
            <a:endParaRPr lang="en-GB" sz="3600" dirty="0"/>
          </a:p>
        </p:txBody>
      </p:sp>
      <p:sp>
        <p:nvSpPr>
          <p:cNvPr id="8" name="Prostokąt 7"/>
          <p:cNvSpPr/>
          <p:nvPr/>
        </p:nvSpPr>
        <p:spPr>
          <a:xfrm>
            <a:off x="3533774" y="1431314"/>
            <a:ext cx="5153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d</a:t>
            </a:r>
          </a:p>
          <a:p>
            <a:r>
              <a:rPr lang="pl-PL" sz="2400" dirty="0" smtClean="0"/>
              <a:t>- </a:t>
            </a:r>
            <a:r>
              <a:rPr lang="pl-PL" sz="2400" dirty="0" err="1" smtClean="0"/>
              <a:t>leftmost</a:t>
            </a:r>
            <a:r>
              <a:rPr lang="pl-PL" sz="2400" dirty="0" smtClean="0"/>
              <a:t> and </a:t>
            </a:r>
            <a:r>
              <a:rPr lang="pl-PL" sz="2400" dirty="0" err="1" smtClean="0"/>
              <a:t>rightmost</a:t>
            </a:r>
            <a:r>
              <a:rPr lang="pl-PL" sz="2400" dirty="0" smtClean="0"/>
              <a:t> d x d </a:t>
            </a:r>
            <a:r>
              <a:rPr lang="pl-PL" sz="2400" dirty="0" err="1" smtClean="0"/>
              <a:t>subarrays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symmetric</a:t>
            </a:r>
            <a:r>
              <a:rPr lang="pl-PL" sz="2400" dirty="0" smtClean="0"/>
              <a:t>.</a:t>
            </a:r>
          </a:p>
        </p:txBody>
      </p:sp>
      <p:sp>
        <p:nvSpPr>
          <p:cNvPr id="9" name="Prostokąt 8"/>
          <p:cNvSpPr/>
          <p:nvPr/>
        </p:nvSpPr>
        <p:spPr>
          <a:xfrm>
            <a:off x="3533774" y="2553210"/>
            <a:ext cx="5153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- </a:t>
            </a:r>
            <a:r>
              <a:rPr lang="pl-PL" sz="2400" dirty="0" err="1" smtClean="0"/>
              <a:t>gcd</a:t>
            </a:r>
            <a:r>
              <a:rPr lang="pl-PL" sz="2400" dirty="0" smtClean="0"/>
              <a:t>(</a:t>
            </a:r>
            <a:r>
              <a:rPr lang="pl-PL" sz="2400" dirty="0" err="1" smtClean="0"/>
              <a:t>d,l</a:t>
            </a:r>
            <a:r>
              <a:rPr lang="pl-PL" sz="2400" dirty="0" smtClean="0"/>
              <a:t>)=1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244622" y="3014873"/>
            <a:ext cx="31984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b a b 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  <a:p>
            <a:r>
              <a:rPr lang="pl-PL" sz="3200" dirty="0" smtClean="0">
                <a:latin typeface="Consolas" pitchFamily="49" charset="0"/>
              </a:rPr>
              <a:t>a b a b a a b   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 a b</a:t>
            </a:r>
          </a:p>
          <a:p>
            <a:r>
              <a:rPr lang="pl-PL" sz="3200" dirty="0" smtClean="0">
                <a:latin typeface="Consolas" pitchFamily="49" charset="0"/>
              </a:rPr>
              <a:t>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a</a:t>
            </a:r>
          </a:p>
          <a:p>
            <a:r>
              <a:rPr lang="pl-PL" sz="3200" dirty="0" smtClean="0">
                <a:latin typeface="Consolas" pitchFamily="49" charset="0"/>
              </a:rPr>
              <a:t>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 a b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860608" y="1691213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860606" y="1554425"/>
            <a:ext cx="14774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</a:t>
            </a:r>
          </a:p>
          <a:p>
            <a:r>
              <a:rPr lang="pl-PL" sz="3200" dirty="0" smtClean="0">
                <a:latin typeface="Consolas" pitchFamily="49" charset="0"/>
              </a:rPr>
              <a:t>b a b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5244622" y="3099806"/>
            <a:ext cx="878830" cy="1410646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6123452" y="3099806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7448550" y="3099806"/>
            <a:ext cx="878830" cy="1410646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6123452" y="4040236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5244622" y="4510452"/>
            <a:ext cx="878830" cy="1410646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123452" y="4980666"/>
            <a:ext cx="1325098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7448550" y="4510452"/>
            <a:ext cx="878830" cy="1410646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83225" y="3099806"/>
            <a:ext cx="516139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GREEDY’</a:t>
            </a:r>
          </a:p>
          <a:p>
            <a:r>
              <a:rPr lang="pl-PL" sz="2400" dirty="0" smtClean="0"/>
              <a:t>We </a:t>
            </a:r>
            <a:r>
              <a:rPr lang="pl-PL" sz="2400" dirty="0" err="1" smtClean="0"/>
              <a:t>only</a:t>
            </a:r>
            <a:r>
              <a:rPr lang="pl-PL" sz="2400" dirty="0" smtClean="0"/>
              <a:t>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</a:t>
            </a:r>
            <a:r>
              <a:rPr lang="pl-PL" sz="2400" dirty="0" err="1" smtClean="0"/>
              <a:t>occurrence</a:t>
            </a:r>
            <a:r>
              <a:rPr lang="pl-PL" sz="2400" dirty="0" smtClean="0"/>
              <a:t> </a:t>
            </a: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period d </a:t>
            </a:r>
            <a:r>
              <a:rPr lang="pl-PL" sz="2400" dirty="0" err="1" smtClean="0"/>
              <a:t>breaks</a:t>
            </a:r>
            <a:r>
              <a:rPr lang="pl-PL" sz="2400" dirty="0" smtClean="0"/>
              <a:t> </a:t>
            </a:r>
            <a:r>
              <a:rPr lang="pl-PL" sz="2400" dirty="0" err="1" smtClean="0"/>
              <a:t>just</a:t>
            </a:r>
            <a:r>
              <a:rPr lang="pl-PL" sz="2400" dirty="0" smtClean="0"/>
              <a:t> </a:t>
            </a:r>
            <a:r>
              <a:rPr lang="pl-PL" sz="2400" dirty="0" err="1" smtClean="0"/>
              <a:t>after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occurrence</a:t>
            </a:r>
            <a:r>
              <a:rPr lang="pl-PL" sz="2400" dirty="0" smtClean="0"/>
              <a:t> (</a:t>
            </a:r>
            <a:r>
              <a:rPr lang="pl-PL" sz="2400" dirty="0" err="1" smtClean="0"/>
              <a:t>possibly</a:t>
            </a:r>
            <a:r>
              <a:rPr lang="pl-PL" sz="2400" dirty="0" smtClean="0"/>
              <a:t> </a:t>
            </a:r>
            <a:r>
              <a:rPr lang="pl-PL" sz="2400" dirty="0" err="1" smtClean="0"/>
              <a:t>due</a:t>
            </a:r>
            <a:r>
              <a:rPr lang="pl-PL" sz="2400" dirty="0" smtClean="0"/>
              <a:t> to an </a:t>
            </a:r>
            <a:r>
              <a:rPr lang="pl-PL" sz="2400" dirty="0" err="1" smtClean="0"/>
              <a:t>already</a:t>
            </a:r>
            <a:r>
              <a:rPr lang="pl-PL" sz="2400" dirty="0" smtClean="0"/>
              <a:t> </a:t>
            </a:r>
            <a:r>
              <a:rPr lang="pl-PL" sz="2400" dirty="0" err="1" smtClean="0"/>
              <a:t>covered</a:t>
            </a:r>
            <a:r>
              <a:rPr lang="pl-PL" sz="2400" dirty="0" smtClean="0"/>
              <a:t> part).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83224" y="5211498"/>
            <a:ext cx="5161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Otherwise</a:t>
            </a:r>
            <a:r>
              <a:rPr lang="pl-PL" sz="2400" dirty="0" smtClean="0"/>
              <a:t>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vertical</a:t>
            </a:r>
            <a:r>
              <a:rPr lang="pl-PL" sz="2400" dirty="0" smtClean="0"/>
              <a:t> </a:t>
            </a:r>
            <a:r>
              <a:rPr lang="pl-PL" sz="2400" dirty="0" err="1" smtClean="0"/>
              <a:t>occurrence</a:t>
            </a:r>
            <a:r>
              <a:rPr lang="pl-PL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2D-tiles - </a:t>
            </a:r>
            <a:r>
              <a:rPr lang="pl-PL" dirty="0" err="1" smtClean="0"/>
              <a:t>complexity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457200" y="2648415"/>
            <a:ext cx="85135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O(N) time </a:t>
            </a:r>
            <a:r>
              <a:rPr lang="pl-PL" sz="2800" dirty="0" err="1" smtClean="0"/>
              <a:t>candidate</a:t>
            </a:r>
            <a:r>
              <a:rPr lang="pl-PL" sz="2800" dirty="0" smtClean="0"/>
              <a:t> </a:t>
            </a:r>
            <a:r>
              <a:rPr lang="pl-PL" sz="2800" dirty="0" err="1" smtClean="0"/>
              <a:t>check</a:t>
            </a:r>
            <a:r>
              <a:rPr lang="pl-PL" sz="2800" dirty="0" smtClean="0"/>
              <a:t>.</a:t>
            </a:r>
          </a:p>
          <a:p>
            <a:r>
              <a:rPr lang="pl-PL" sz="2800" dirty="0" smtClean="0"/>
              <a:t>(We </a:t>
            </a:r>
            <a:r>
              <a:rPr lang="pl-PL" sz="2800" dirty="0" err="1" smtClean="0"/>
              <a:t>still</a:t>
            </a:r>
            <a:r>
              <a:rPr lang="pl-PL" sz="2800" dirty="0" smtClean="0"/>
              <a:t> </a:t>
            </a:r>
            <a:r>
              <a:rPr lang="pl-PL" sz="2800" dirty="0" err="1" smtClean="0"/>
              <a:t>have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uniqueness</a:t>
            </a:r>
            <a:r>
              <a:rPr lang="pl-PL" sz="2800" dirty="0" smtClean="0"/>
              <a:t> property.)</a:t>
            </a:r>
          </a:p>
          <a:p>
            <a:endParaRPr lang="pl-PL" sz="2800" dirty="0" smtClean="0"/>
          </a:p>
          <a:p>
            <a:r>
              <a:rPr lang="pl-PL" sz="2800" dirty="0" smtClean="0"/>
              <a:t>O(N</a:t>
            </a:r>
            <a:r>
              <a:rPr lang="el-GR" sz="2800" baseline="30000" dirty="0" smtClean="0"/>
              <a:t>ε</a:t>
            </a:r>
            <a:r>
              <a:rPr lang="pl-PL" sz="2800" dirty="0" smtClean="0"/>
              <a:t>) </a:t>
            </a:r>
            <a:r>
              <a:rPr lang="pl-PL" sz="2800" dirty="0" err="1" smtClean="0"/>
              <a:t>divisors</a:t>
            </a:r>
            <a:r>
              <a:rPr lang="pl-PL" sz="2800" dirty="0" smtClean="0"/>
              <a:t> of n </a:t>
            </a:r>
            <a:r>
              <a:rPr lang="pl-PL" sz="2800" dirty="0" err="1" smtClean="0"/>
              <a:t>or</a:t>
            </a:r>
            <a:r>
              <a:rPr lang="pl-PL" sz="2800" dirty="0" smtClean="0"/>
              <a:t> m for </a:t>
            </a:r>
            <a:r>
              <a:rPr lang="pl-PL" sz="2800" dirty="0" err="1" smtClean="0"/>
              <a:t>any</a:t>
            </a:r>
            <a:r>
              <a:rPr lang="pl-PL" sz="2800" dirty="0" smtClean="0"/>
              <a:t> </a:t>
            </a:r>
            <a:r>
              <a:rPr lang="el-GR" sz="2800" dirty="0" smtClean="0"/>
              <a:t>ε</a:t>
            </a:r>
            <a:r>
              <a:rPr lang="pl-PL" sz="2800" dirty="0" smtClean="0"/>
              <a:t>&gt;0.</a:t>
            </a:r>
          </a:p>
          <a:p>
            <a:endParaRPr lang="pl-PL" sz="2800" dirty="0" smtClean="0"/>
          </a:p>
          <a:p>
            <a:r>
              <a:rPr lang="pl-PL" sz="2800" dirty="0" smtClean="0"/>
              <a:t>O(N</a:t>
            </a:r>
            <a:r>
              <a:rPr lang="el-GR" sz="2800" baseline="30000" dirty="0" smtClean="0"/>
              <a:t>ε</a:t>
            </a:r>
            <a:r>
              <a:rPr lang="pl-PL" sz="2800" dirty="0" smtClean="0"/>
              <a:t>) </a:t>
            </a:r>
            <a:r>
              <a:rPr lang="pl-PL" sz="2800" dirty="0" err="1" smtClean="0"/>
              <a:t>candidates</a:t>
            </a:r>
            <a:r>
              <a:rPr lang="pl-PL" sz="2800" dirty="0" smtClean="0"/>
              <a:t>            O(N</a:t>
            </a:r>
            <a:r>
              <a:rPr lang="pl-PL" sz="2800" baseline="30000" dirty="0" smtClean="0"/>
              <a:t>1+</a:t>
            </a:r>
            <a:r>
              <a:rPr lang="el-GR" sz="2800" baseline="30000" dirty="0" smtClean="0"/>
              <a:t>ε</a:t>
            </a:r>
            <a:r>
              <a:rPr lang="pl-PL" sz="2800" dirty="0" smtClean="0"/>
              <a:t>) </a:t>
            </a:r>
            <a:r>
              <a:rPr lang="pl-PL" sz="2800" dirty="0" err="1" smtClean="0"/>
              <a:t>total</a:t>
            </a:r>
            <a:r>
              <a:rPr lang="pl-PL" sz="2800" dirty="0" smtClean="0"/>
              <a:t> time.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3138854" y="5071574"/>
            <a:ext cx="59787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Results</a:t>
            </a:r>
            <a:r>
              <a:rPr lang="pl-PL" dirty="0" smtClean="0"/>
              <a:t> </a:t>
            </a:r>
            <a:r>
              <a:rPr lang="pl-PL" dirty="0" err="1" smtClean="0"/>
              <a:t>overview</a:t>
            </a:r>
            <a:endParaRPr lang="en-GB" dirty="0"/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28662" y="2047860"/>
          <a:ext cx="7615263" cy="31102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90963"/>
                <a:gridCol w="3924300"/>
              </a:tblGrid>
              <a:tr h="1257827">
                <a:tc>
                  <a:txBody>
                    <a:bodyPr/>
                    <a:lstStyle/>
                    <a:p>
                      <a:pPr algn="ctr"/>
                      <a:r>
                        <a:rPr lang="pl-PL" noProof="0" dirty="0" smtClean="0"/>
                        <a:t>Problem</a:t>
                      </a:r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0" dirty="0" err="1" smtClean="0"/>
                        <a:t>Computation</a:t>
                      </a:r>
                      <a:r>
                        <a:rPr lang="pl-PL" baseline="0" noProof="0" dirty="0" smtClean="0"/>
                        <a:t> time</a:t>
                      </a:r>
                      <a:endParaRPr lang="en-GB" noProof="0" dirty="0"/>
                    </a:p>
                  </a:txBody>
                  <a:tcPr anchor="ctr"/>
                </a:tc>
              </a:tr>
              <a:tr h="901962">
                <a:tc>
                  <a:txBody>
                    <a:bodyPr/>
                    <a:lstStyle/>
                    <a:p>
                      <a:pPr algn="ctr"/>
                      <a:r>
                        <a:rPr lang="pl-PL" sz="1800" noProof="0" dirty="0" smtClean="0"/>
                        <a:t>All 1D-tile </a:t>
                      </a:r>
                      <a:r>
                        <a:rPr lang="pl-PL" sz="1800" noProof="0" dirty="0" err="1" smtClean="0"/>
                        <a:t>covers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O(</a:t>
                      </a:r>
                      <a:r>
                        <a:rPr lang="pl-PL" noProof="0" dirty="0" smtClean="0"/>
                        <a:t>N</a:t>
                      </a:r>
                      <a:r>
                        <a:rPr lang="en-GB" noProof="0" dirty="0" smtClean="0"/>
                        <a:t>)</a:t>
                      </a:r>
                      <a:endParaRPr lang="pl-PL" sz="1200" noProof="0" dirty="0" smtClean="0"/>
                    </a:p>
                  </a:txBody>
                  <a:tcPr anchor="ctr"/>
                </a:tc>
              </a:tr>
              <a:tr h="950430">
                <a:tc>
                  <a:txBody>
                    <a:bodyPr/>
                    <a:lstStyle/>
                    <a:p>
                      <a:pPr algn="ctr"/>
                      <a:r>
                        <a:rPr lang="pl-PL" sz="1800" noProof="0" dirty="0" smtClean="0"/>
                        <a:t>All </a:t>
                      </a:r>
                      <a:r>
                        <a:rPr lang="pl-PL" sz="1800" noProof="0" dirty="0" err="1" smtClean="0"/>
                        <a:t>tile</a:t>
                      </a:r>
                      <a:r>
                        <a:rPr lang="pl-PL" sz="1800" noProof="0" dirty="0" smtClean="0"/>
                        <a:t> </a:t>
                      </a:r>
                      <a:r>
                        <a:rPr lang="pl-PL" sz="1800" noProof="0" dirty="0" err="1" smtClean="0"/>
                        <a:t>covers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noProof="0" dirty="0" smtClean="0"/>
                        <a:t>O(N</a:t>
                      </a:r>
                      <a:r>
                        <a:rPr lang="pl-PL" sz="1800" baseline="30000" noProof="0" dirty="0" smtClean="0"/>
                        <a:t>1+</a:t>
                      </a:r>
                      <a:r>
                        <a:rPr lang="el-GR" sz="1800" baseline="30000" noProof="0" dirty="0" smtClean="0"/>
                        <a:t>ε</a:t>
                      </a:r>
                      <a:r>
                        <a:rPr lang="pl-PL" noProof="0" dirty="0" smtClean="0"/>
                        <a:t>) for </a:t>
                      </a:r>
                      <a:r>
                        <a:rPr lang="pl-PL" noProof="0" dirty="0" err="1" smtClean="0"/>
                        <a:t>any</a:t>
                      </a:r>
                      <a:r>
                        <a:rPr lang="pl-PL" noProof="0" dirty="0" smtClean="0"/>
                        <a:t> </a:t>
                      </a:r>
                      <a:r>
                        <a:rPr lang="el-GR" noProof="0" dirty="0" smtClean="0"/>
                        <a:t>ε</a:t>
                      </a:r>
                      <a:r>
                        <a:rPr lang="pl-PL" noProof="0" dirty="0" smtClean="0"/>
                        <a:t>&gt;0</a:t>
                      </a:r>
                      <a:endParaRPr lang="en-GB" sz="1200" noProof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rostokąt 63"/>
          <p:cNvSpPr/>
          <p:nvPr/>
        </p:nvSpPr>
        <p:spPr>
          <a:xfrm>
            <a:off x="5383580" y="147581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4" name="Prostokąt 53"/>
          <p:cNvSpPr/>
          <p:nvPr/>
        </p:nvSpPr>
        <p:spPr>
          <a:xfrm>
            <a:off x="5730458" y="361895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5" name="Prostokąt 54"/>
          <p:cNvSpPr/>
          <p:nvPr/>
        </p:nvSpPr>
        <p:spPr>
          <a:xfrm>
            <a:off x="5383580" y="325700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6" name="Prostokąt 55"/>
          <p:cNvSpPr/>
          <p:nvPr/>
        </p:nvSpPr>
        <p:spPr>
          <a:xfrm>
            <a:off x="6238058" y="325700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7" name="Prostokąt 56"/>
          <p:cNvSpPr/>
          <p:nvPr/>
        </p:nvSpPr>
        <p:spPr>
          <a:xfrm>
            <a:off x="6745658" y="361895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8" name="Prostokąt 57"/>
          <p:cNvSpPr/>
          <p:nvPr/>
        </p:nvSpPr>
        <p:spPr>
          <a:xfrm>
            <a:off x="7921580" y="364038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9" name="Prostokąt 58"/>
          <p:cNvSpPr/>
          <p:nvPr/>
        </p:nvSpPr>
        <p:spPr>
          <a:xfrm>
            <a:off x="7413980" y="325700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0" name="Prostokąt 59"/>
          <p:cNvSpPr/>
          <p:nvPr/>
        </p:nvSpPr>
        <p:spPr>
          <a:xfrm>
            <a:off x="7070701" y="325700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1" name="Prostokąt 60"/>
          <p:cNvSpPr/>
          <p:nvPr/>
        </p:nvSpPr>
        <p:spPr>
          <a:xfrm>
            <a:off x="5383580" y="218543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2" name="Prostokąt 61"/>
          <p:cNvSpPr/>
          <p:nvPr/>
        </p:nvSpPr>
        <p:spPr>
          <a:xfrm>
            <a:off x="7921580" y="287124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7921580" y="218543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7921580" y="147581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6" name="Prostokąt 65"/>
          <p:cNvSpPr/>
          <p:nvPr/>
        </p:nvSpPr>
        <p:spPr>
          <a:xfrm>
            <a:off x="7413980" y="147581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7" name="Prostokąt 66"/>
          <p:cNvSpPr/>
          <p:nvPr/>
        </p:nvSpPr>
        <p:spPr>
          <a:xfrm>
            <a:off x="6906380" y="147581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8" name="Prostokąt 67"/>
          <p:cNvSpPr/>
          <p:nvPr/>
        </p:nvSpPr>
        <p:spPr>
          <a:xfrm>
            <a:off x="6563101" y="147581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9" name="Prostokąt 68"/>
          <p:cNvSpPr/>
          <p:nvPr/>
        </p:nvSpPr>
        <p:spPr>
          <a:xfrm>
            <a:off x="6238058" y="147581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0" name="Prostokąt 69"/>
          <p:cNvSpPr/>
          <p:nvPr/>
        </p:nvSpPr>
        <p:spPr>
          <a:xfrm>
            <a:off x="5730458" y="147581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1" name="Prostokąt 70"/>
          <p:cNvSpPr/>
          <p:nvPr/>
        </p:nvSpPr>
        <p:spPr>
          <a:xfrm>
            <a:off x="5891180" y="254738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2" name="Prostokąt 71"/>
          <p:cNvSpPr/>
          <p:nvPr/>
        </p:nvSpPr>
        <p:spPr>
          <a:xfrm>
            <a:off x="6238058" y="218543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3" name="Prostokąt 72"/>
          <p:cNvSpPr/>
          <p:nvPr/>
        </p:nvSpPr>
        <p:spPr>
          <a:xfrm>
            <a:off x="6745658" y="254738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4" name="Prostokąt 73"/>
          <p:cNvSpPr/>
          <p:nvPr/>
        </p:nvSpPr>
        <p:spPr>
          <a:xfrm>
            <a:off x="7070701" y="254738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5" name="Prostokąt 74"/>
          <p:cNvSpPr/>
          <p:nvPr/>
        </p:nvSpPr>
        <p:spPr>
          <a:xfrm>
            <a:off x="7413980" y="218543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5891180" y="432857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6398780" y="432857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6906380" y="432857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7413980" y="432857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3" name="Prostokąt 52"/>
          <p:cNvSpPr/>
          <p:nvPr/>
        </p:nvSpPr>
        <p:spPr>
          <a:xfrm>
            <a:off x="7921580" y="432857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83580" y="4328570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2D-covers</a:t>
            </a:r>
            <a:endParaRPr lang="en-GB" dirty="0"/>
          </a:p>
        </p:txBody>
      </p:sp>
      <p:sp>
        <p:nvSpPr>
          <p:cNvPr id="76" name="Prostokąt 75"/>
          <p:cNvSpPr/>
          <p:nvPr/>
        </p:nvSpPr>
        <p:spPr>
          <a:xfrm>
            <a:off x="3320930" y="2547385"/>
            <a:ext cx="507600" cy="107157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3224973" y="2440056"/>
            <a:ext cx="726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306204" y="1346756"/>
            <a:ext cx="32861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aaaaaaaaaaaaaaaaaa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aaaaaaaaaaaaaaaaaa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aaaaaa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aaaaaaaaaaaaaaaa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aaaaaaaaaaaaaaaaaa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</a:t>
            </a:r>
            <a:r>
              <a:rPr lang="pl-PL" sz="2400" dirty="0" err="1" smtClean="0">
                <a:latin typeface="Consolas" pitchFamily="49" charset="0"/>
              </a:rPr>
              <a:t>b</a:t>
            </a:r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aaaaaaaaaaaaaaaaaa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1797604" y="4574326"/>
            <a:ext cx="300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~</a:t>
            </a:r>
            <a:endParaRPr lang="en-GB" sz="3200" dirty="0"/>
          </a:p>
        </p:txBody>
      </p:sp>
      <p:graphicFrame>
        <p:nvGraphicFramePr>
          <p:cNvPr id="43" name="Obiekt 42"/>
          <p:cNvGraphicFramePr>
            <a:graphicFrameLocks noChangeAspect="1"/>
          </p:cNvGraphicFramePr>
          <p:nvPr/>
        </p:nvGraphicFramePr>
        <p:xfrm>
          <a:off x="2441982" y="4796212"/>
          <a:ext cx="1530368" cy="463550"/>
        </p:xfrm>
        <a:graphic>
          <a:graphicData uri="http://schemas.openxmlformats.org/presentationml/2006/ole">
            <p:oleObj spid="_x0000_s68611" name="Równanie" r:id="rId4" imgW="774360" imgH="253800" progId="Equation.3">
              <p:embed/>
            </p:oleObj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78354" y="4574326"/>
            <a:ext cx="300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~</a:t>
            </a:r>
            <a:endParaRPr lang="en-GB" sz="3200" dirty="0"/>
          </a:p>
        </p:txBody>
      </p:sp>
      <p:sp>
        <p:nvSpPr>
          <p:cNvPr id="38" name="Prostokąt 37"/>
          <p:cNvSpPr/>
          <p:nvPr/>
        </p:nvSpPr>
        <p:spPr>
          <a:xfrm>
            <a:off x="157118" y="4328570"/>
            <a:ext cx="52476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/>
              <a:t>All 2D-covers </a:t>
            </a:r>
            <a:r>
              <a:rPr lang="pl-PL" sz="2400" dirty="0" err="1" smtClean="0"/>
              <a:t>can</a:t>
            </a:r>
            <a:r>
              <a:rPr lang="pl-PL" sz="2400" dirty="0" smtClean="0"/>
              <a:t> be </a:t>
            </a:r>
            <a:r>
              <a:rPr lang="pl-PL" sz="2400" dirty="0" err="1" smtClean="0"/>
              <a:t>computed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</a:p>
          <a:p>
            <a:pPr>
              <a:defRPr/>
            </a:pPr>
            <a:r>
              <a:rPr lang="pl-PL" sz="3200" dirty="0" smtClean="0"/>
              <a:t>O(N</a:t>
            </a:r>
            <a:r>
              <a:rPr lang="pl-PL" sz="3200" baseline="30000" dirty="0" smtClean="0"/>
              <a:t>4/3</a:t>
            </a:r>
            <a:r>
              <a:rPr lang="pl-PL" sz="3200" dirty="0" smtClean="0"/>
              <a:t>) </a:t>
            </a:r>
            <a:r>
              <a:rPr lang="pl-PL" sz="2400" dirty="0" err="1" smtClean="0"/>
              <a:t>or</a:t>
            </a:r>
            <a:r>
              <a:rPr lang="pl-PL" sz="2400" dirty="0" smtClean="0"/>
              <a:t> </a:t>
            </a:r>
            <a:r>
              <a:rPr lang="pl-PL" sz="3200" dirty="0" smtClean="0"/>
              <a:t>O(N               ) </a:t>
            </a:r>
            <a:r>
              <a:rPr lang="pl-PL" sz="2400" dirty="0" smtClean="0"/>
              <a:t>time.</a:t>
            </a:r>
          </a:p>
          <a:p>
            <a:pPr>
              <a:defRPr/>
            </a:pPr>
            <a:r>
              <a:rPr lang="pl-PL" sz="2400" dirty="0" smtClean="0"/>
              <a:t>(CRRWZ, CPM 2021)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15903 L -2.22222E-6 -2.59259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8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6475 0.15903 L -3.05556E-6 -2.59259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8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198 0.15903 L 4.72222E-6 -2.59259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8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35487 0.15903 L 4.72222E-6 -2.59259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8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39149 0.15903 L 1.11111E-6 -2.59259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8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44497 0.15903 L 1.11111E-6 -2.59259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8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50486 0.15903 L 3.61111E-6 -2.59259E-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8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0.22586 0.05949 L -3.61111E-6 3.7037E-7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-3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0.28211 0.00393 L -4.16667E-6 2.96296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0.32084 0.05671 L 3.05556E-6 3.7037E-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2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37292 0.00393 L -5.55556E-7 2.96296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0.40694 0.00672 L -8.33333E-7 -2.59259E-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-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44792 0.05949 L -2.77778E-7 2.96296E-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-3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-0.5 0.05949 L -3.61111E-6 2.96296E-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3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0.22587 -0.10046 L -1.66667E-6 1.48148E-6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5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-0.26476 -0.14976 L -1.11111E-6 -4.07407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7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0.31649 -0.09676 L 1.66667E-6 2.96296E-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4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8500"/>
                                  </p:stCondLst>
                                  <p:childTnLst>
                                    <p:animMotion origin="layout" path="M -0.37569 -0.14954 L -2.77778E-7 2.59259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75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-0.4118 -0.09675 L -1.38889E-6 -4.81481E-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" y="4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9500"/>
                                  </p:stCondLst>
                                  <p:childTnLst>
                                    <p:animMotion origin="layout" path="M -0.44792 -0.09699 L -2.77778E-7 -1.11111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48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50591 -0.0449 L 3.61111E-6 -2.96296E-6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2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10500"/>
                                  </p:stCondLst>
                                  <p:childTnLst>
                                    <p:animMotion origin="layout" path="M -0.5 -0.14977 L -3.61111E-6 -1.11111E-6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75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-0.22483 -0.25231 L 0 -2.22222E-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2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-0.28143 -0.25579 L 2.77778E-6 1.11111E-6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12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0.3382 -0.25578 L 1.94444E-6 -4.44444E-6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2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0.38959 -0.25741 L 3.05556E-6 0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29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0.44879 -0.25672 L 1.66667E-6 2.22222E-6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128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1" nodeType="withEffect">
                                  <p:stCondLst>
                                    <p:cond delay="13500"/>
                                  </p:stCondLst>
                                  <p:childTnLst>
                                    <p:animMotion origin="layout" path="M -0.50156 -0.25741 L -2.22222E-6 2.59259E-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2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6" grpId="0" animBg="1"/>
      <p:bldP spid="6" grpId="1" animBg="1"/>
      <p:bldP spid="76" grpId="0" animBg="1"/>
      <p:bldP spid="79" grpId="0"/>
      <p:bldP spid="42" grpId="0"/>
      <p:bldP spid="45" grpId="0"/>
      <p:bldP spid="3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Final</a:t>
            </a:r>
            <a:r>
              <a:rPr lang="pl-PL" dirty="0" smtClean="0"/>
              <a:t> </a:t>
            </a:r>
            <a:r>
              <a:rPr lang="pl-PL" dirty="0" err="1" smtClean="0"/>
              <a:t>remarks</a:t>
            </a:r>
            <a:r>
              <a:rPr lang="pl-PL" dirty="0" smtClean="0"/>
              <a:t> and </a:t>
            </a:r>
            <a:r>
              <a:rPr lang="pl-PL" dirty="0" err="1" smtClean="0"/>
              <a:t>open</a:t>
            </a:r>
            <a:r>
              <a:rPr lang="pl-PL" dirty="0" smtClean="0"/>
              <a:t> </a:t>
            </a:r>
            <a:r>
              <a:rPr lang="pl-PL" dirty="0" err="1" smtClean="0"/>
              <a:t>problems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5697855" y="1276999"/>
            <a:ext cx="268414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b 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</a:t>
            </a:r>
          </a:p>
          <a:p>
            <a:r>
              <a:rPr lang="pl-PL" sz="3200" dirty="0" smtClean="0">
                <a:latin typeface="Consolas" pitchFamily="49" charset="0"/>
              </a:rPr>
              <a:t>a b a b a b</a:t>
            </a: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endParaRPr lang="pl-PL" sz="3200" dirty="0" smtClean="0">
              <a:latin typeface="Consolas" pitchFamily="49" charset="0"/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5697855" y="1417637"/>
            <a:ext cx="2636520" cy="2351077"/>
            <a:chOff x="5745480" y="1862784"/>
            <a:chExt cx="2636520" cy="2351077"/>
          </a:xfrm>
        </p:grpSpPr>
        <p:sp>
          <p:nvSpPr>
            <p:cNvPr id="5" name="Prostokąt 4"/>
            <p:cNvSpPr/>
            <p:nvPr/>
          </p:nvSpPr>
          <p:spPr>
            <a:xfrm>
              <a:off x="5745480" y="1862785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6" name="Prostokąt 5"/>
            <p:cNvSpPr/>
            <p:nvPr/>
          </p:nvSpPr>
          <p:spPr>
            <a:xfrm>
              <a:off x="6184900" y="1862785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6184900" y="2333001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7063740" y="1862784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7503160" y="1862784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7503160" y="2333000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745480" y="2803215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5745480" y="3273430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6184900" y="3273430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6624320" y="2803215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6624320" y="3273430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7063740" y="3273430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7503160" y="2803215"/>
              <a:ext cx="878840" cy="470215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7503160" y="3273430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7942580" y="3273430"/>
              <a:ext cx="439420" cy="940431"/>
            </a:xfrm>
            <a:prstGeom prst="rect">
              <a:avLst/>
            </a:prstGeom>
            <a:solidFill>
              <a:srgbClr val="1B90F1">
                <a:alpha val="49804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5697855" y="1417638"/>
            <a:ext cx="2636520" cy="2351076"/>
            <a:chOff x="5745480" y="1862785"/>
            <a:chExt cx="2636520" cy="2351076"/>
          </a:xfrm>
        </p:grpSpPr>
        <p:sp>
          <p:nvSpPr>
            <p:cNvPr id="20" name="Prostokąt 19"/>
            <p:cNvSpPr/>
            <p:nvPr/>
          </p:nvSpPr>
          <p:spPr>
            <a:xfrm>
              <a:off x="5745480" y="1862785"/>
              <a:ext cx="1318260" cy="9404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7063740" y="1862785"/>
              <a:ext cx="1318260" cy="9404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2" name="Prostokąt 21"/>
            <p:cNvSpPr/>
            <p:nvPr/>
          </p:nvSpPr>
          <p:spPr>
            <a:xfrm>
              <a:off x="5745480" y="2803214"/>
              <a:ext cx="878840" cy="141064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6624320" y="2803214"/>
              <a:ext cx="878840" cy="141064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24" name="Prostokąt 23"/>
            <p:cNvSpPr/>
            <p:nvPr/>
          </p:nvSpPr>
          <p:spPr>
            <a:xfrm>
              <a:off x="7503160" y="2803214"/>
              <a:ext cx="878840" cy="141064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sp>
        <p:nvSpPr>
          <p:cNvPr id="27" name="Prostokąt 26"/>
          <p:cNvSpPr/>
          <p:nvPr/>
        </p:nvSpPr>
        <p:spPr>
          <a:xfrm>
            <a:off x="5697855" y="1417639"/>
            <a:ext cx="2636520" cy="235107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325618" y="1417637"/>
            <a:ext cx="53417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In 2D </a:t>
            </a:r>
            <a:r>
              <a:rPr lang="pl-PL" sz="2800" dirty="0" err="1" smtClean="0"/>
              <a:t>case</a:t>
            </a:r>
            <a:r>
              <a:rPr lang="pl-PL" sz="2800" dirty="0" smtClean="0"/>
              <a:t> </a:t>
            </a:r>
            <a:r>
              <a:rPr lang="pl-PL" sz="2800" dirty="0" err="1" smtClean="0"/>
              <a:t>it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not </a:t>
            </a:r>
            <a:r>
              <a:rPr lang="pl-PL" sz="2800" dirty="0" err="1" smtClean="0"/>
              <a:t>true</a:t>
            </a:r>
            <a:r>
              <a:rPr lang="pl-PL" sz="2800" dirty="0" smtClean="0"/>
              <a:t>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larger</a:t>
            </a:r>
            <a:r>
              <a:rPr lang="pl-PL" sz="2800" dirty="0" smtClean="0"/>
              <a:t> 2D-tile </a:t>
            </a:r>
            <a:r>
              <a:rPr lang="pl-PL" sz="2800" dirty="0" err="1" smtClean="0"/>
              <a:t>cover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a </a:t>
            </a:r>
            <a:r>
              <a:rPr lang="pl-PL" sz="2800" dirty="0" err="1" smtClean="0"/>
              <a:t>power</a:t>
            </a:r>
            <a:r>
              <a:rPr lang="pl-PL" sz="2800" dirty="0" smtClean="0"/>
              <a:t>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smallest</a:t>
            </a:r>
            <a:r>
              <a:rPr lang="pl-PL" sz="2800" dirty="0" smtClean="0"/>
              <a:t> one.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325618" y="3510855"/>
            <a:ext cx="5341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dirty="0" err="1" smtClean="0"/>
              <a:t>it</a:t>
            </a:r>
            <a:r>
              <a:rPr lang="pl-PL" sz="2800" dirty="0" smtClean="0"/>
              <a:t> </a:t>
            </a:r>
            <a:r>
              <a:rPr lang="pl-PL" sz="2800" dirty="0" err="1" smtClean="0"/>
              <a:t>true</a:t>
            </a:r>
            <a:r>
              <a:rPr lang="pl-PL" sz="2800" dirty="0" smtClean="0"/>
              <a:t>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smaller</a:t>
            </a:r>
            <a:r>
              <a:rPr lang="pl-PL" sz="2800" dirty="0" smtClean="0"/>
              <a:t>, </a:t>
            </a:r>
            <a:r>
              <a:rPr lang="pl-PL" sz="2800" dirty="0" err="1" smtClean="0"/>
              <a:t>primitive</a:t>
            </a:r>
            <a:r>
              <a:rPr lang="pl-PL" sz="2800" dirty="0" smtClean="0"/>
              <a:t> </a:t>
            </a:r>
            <a:r>
              <a:rPr lang="pl-PL" sz="2800" dirty="0" err="1" smtClean="0"/>
              <a:t>tile</a:t>
            </a:r>
            <a:r>
              <a:rPr lang="pl-PL" sz="2800" dirty="0" smtClean="0"/>
              <a:t> </a:t>
            </a:r>
            <a:r>
              <a:rPr lang="pl-PL" sz="2800" dirty="0" err="1" smtClean="0"/>
              <a:t>cover</a:t>
            </a:r>
            <a:r>
              <a:rPr lang="pl-PL" sz="2800" dirty="0" smtClean="0"/>
              <a:t> </a:t>
            </a:r>
            <a:r>
              <a:rPr lang="pl-PL" sz="2800" dirty="0" err="1" smtClean="0"/>
              <a:t>covers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larger</a:t>
            </a:r>
            <a:r>
              <a:rPr lang="pl-PL" sz="2800" dirty="0" smtClean="0"/>
              <a:t> one?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606288" y="4999018"/>
            <a:ext cx="59704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dirty="0" err="1" smtClean="0"/>
              <a:t>there</a:t>
            </a:r>
            <a:r>
              <a:rPr lang="pl-PL" sz="2800" dirty="0" smtClean="0"/>
              <a:t> an </a:t>
            </a:r>
            <a:r>
              <a:rPr lang="pl-PL" sz="2800" dirty="0" err="1" smtClean="0"/>
              <a:t>algorithm</a:t>
            </a:r>
            <a:r>
              <a:rPr lang="pl-PL" sz="2800" dirty="0" smtClean="0"/>
              <a:t> </a:t>
            </a:r>
            <a:r>
              <a:rPr lang="pl-PL" sz="2800" dirty="0" err="1" smtClean="0"/>
              <a:t>finding</a:t>
            </a:r>
            <a:r>
              <a:rPr lang="pl-PL" sz="2800" dirty="0" smtClean="0"/>
              <a:t> </a:t>
            </a:r>
            <a:r>
              <a:rPr lang="pl-PL" sz="2800" dirty="0" err="1" smtClean="0"/>
              <a:t>all</a:t>
            </a:r>
            <a:r>
              <a:rPr lang="pl-PL" sz="2800" dirty="0" smtClean="0"/>
              <a:t> </a:t>
            </a:r>
            <a:r>
              <a:rPr lang="pl-PL" sz="2800" dirty="0" err="1" smtClean="0"/>
              <a:t>tile</a:t>
            </a:r>
            <a:r>
              <a:rPr lang="pl-PL" sz="2800" dirty="0" smtClean="0"/>
              <a:t> </a:t>
            </a:r>
            <a:r>
              <a:rPr lang="pl-PL" sz="2800" dirty="0" err="1" smtClean="0"/>
              <a:t>covers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O(N)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9" grpId="0"/>
      <p:bldP spid="3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86116" y="2786058"/>
            <a:ext cx="3071834" cy="1000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800" dirty="0" smtClean="0"/>
              <a:t>Thank You</a:t>
            </a:r>
            <a:r>
              <a:rPr lang="en-US" sz="4800" dirty="0" smtClean="0"/>
              <a:t>!</a:t>
            </a:r>
            <a:endParaRPr lang="pl-P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600636" y="4008506"/>
            <a:ext cx="5193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1D-covers of 2D-strings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4641102" y="1783218"/>
            <a:ext cx="37229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 a b a a b a a</a:t>
            </a:r>
          </a:p>
          <a:p>
            <a:r>
              <a:rPr lang="pt-BR" sz="3200" dirty="0" smtClean="0">
                <a:latin typeface="Consolas" pitchFamily="49" charset="0"/>
              </a:rPr>
              <a:t>b b a b a a b a</a:t>
            </a:r>
          </a:p>
          <a:p>
            <a:r>
              <a:rPr lang="pt-BR" sz="3200" dirty="0" smtClean="0">
                <a:latin typeface="Consolas" pitchFamily="49" charset="0"/>
              </a:rPr>
              <a:t>a a b a a b a b</a:t>
            </a:r>
          </a:p>
          <a:p>
            <a:r>
              <a:rPr lang="pt-BR" sz="3200" dirty="0" smtClean="0">
                <a:latin typeface="Consolas" pitchFamily="49" charset="0"/>
              </a:rPr>
              <a:t>a a a a b a a a</a:t>
            </a:r>
          </a:p>
          <a:p>
            <a:r>
              <a:rPr lang="pt-BR" sz="3200" dirty="0" smtClean="0">
                <a:latin typeface="Consolas" pitchFamily="49" charset="0"/>
              </a:rPr>
              <a:t>a b a a b a a a</a:t>
            </a:r>
            <a:endParaRPr lang="pl-PL" sz="32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0636" y="2628115"/>
            <a:ext cx="1855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00636" y="2769238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59154" y="2666048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425039" y="2666050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301339" y="2666048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634839" y="2666050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872713" y="3135949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6180814" y="3135950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7097010" y="3135951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4641102" y="3817897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5983286" y="3817899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5983286" y="3347996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5106986" y="2881896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506406" y="2386012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5106986" y="1887538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6415063" y="1887538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1943297" y="4209972"/>
            <a:ext cx="1855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943297" y="4302304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88995" y="3347996"/>
            <a:ext cx="44844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 smtClean="0"/>
              <a:t>Like a cover with two 2D-strings</a:t>
            </a:r>
            <a:endParaRPr lang="en-GB" sz="2600" dirty="0"/>
          </a:p>
        </p:txBody>
      </p:sp>
      <p:sp>
        <p:nvSpPr>
          <p:cNvPr id="26" name="Prostokąt 25"/>
          <p:cNvSpPr/>
          <p:nvPr/>
        </p:nvSpPr>
        <p:spPr>
          <a:xfrm>
            <a:off x="1119937" y="4232188"/>
            <a:ext cx="6944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600" dirty="0" smtClean="0"/>
              <a:t>and</a:t>
            </a:r>
            <a:endParaRPr lang="en-GB" sz="2600" dirty="0"/>
          </a:p>
        </p:txBody>
      </p:sp>
      <p:sp>
        <p:nvSpPr>
          <p:cNvPr id="27" name="Prostokąt 26"/>
          <p:cNvSpPr/>
          <p:nvPr/>
        </p:nvSpPr>
        <p:spPr>
          <a:xfrm rot="5400000">
            <a:off x="-81311" y="4891920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2383965" y="5115091"/>
            <a:ext cx="57617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/>
              <a:t>All 1D-covers of 2D-string </a:t>
            </a:r>
            <a:r>
              <a:rPr lang="pl-PL" sz="2400" dirty="0" err="1" smtClean="0"/>
              <a:t>can</a:t>
            </a:r>
            <a:r>
              <a:rPr lang="pl-PL" sz="2400" dirty="0" smtClean="0"/>
              <a:t> be </a:t>
            </a:r>
            <a:r>
              <a:rPr lang="pl-PL" sz="2400" dirty="0" err="1" smtClean="0"/>
              <a:t>computed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3200" dirty="0" smtClean="0"/>
              <a:t>O(N) </a:t>
            </a:r>
            <a:r>
              <a:rPr lang="pl-PL" sz="2400" dirty="0" smtClean="0"/>
              <a:t>time. (CRRWZ, CPM 2021)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723 0.11991 L 5E-6 -1.8518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6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64028 0.11991 L -5.55556E-7 -1.85185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" y="-6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4098 0.04722 L 5E-6 2.96296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2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49723 -0.025 L 5E-6 7.40741E-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1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0.59306 -0.09305 L 1.66667E-6 -4.81481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4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44636 -0.16157 L 3.05556E-6 -3.3333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8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59306 -0.16157 L 1.66667E-6 -3.33333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17 0.00648 L -4.16667E-6 2.22222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2257 0.00648 L -2.22222E-6 2.22222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-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5400000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1841 0.00648 L 4.44444E-6 2.22222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-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8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5400000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66424 0.00648 L 1.11111E-6 2.22222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" y="-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8" presetClass="emph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5400000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0.47153 -0.06204 L -5.55556E-7 3.7037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3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5400000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61459 -0.06204 L 3.88889E-6 3.7037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3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8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5400000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71493 -0.06204 L -3.33333E-6 3.7037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" y="3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Rot by="5400000">
                                      <p:cBhvr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5" grpId="0"/>
      <p:bldP spid="26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1D-covers of 2D-strings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4641102" y="1783218"/>
            <a:ext cx="37229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 a b a a b a a</a:t>
            </a:r>
          </a:p>
          <a:p>
            <a:r>
              <a:rPr lang="pt-BR" sz="3200" dirty="0" smtClean="0">
                <a:latin typeface="Consolas" pitchFamily="49" charset="0"/>
              </a:rPr>
              <a:t>b b a b a a b a</a:t>
            </a:r>
          </a:p>
          <a:p>
            <a:r>
              <a:rPr lang="pt-BR" sz="3200" dirty="0" smtClean="0">
                <a:latin typeface="Consolas" pitchFamily="49" charset="0"/>
              </a:rPr>
              <a:t>a a b a a b a b</a:t>
            </a:r>
          </a:p>
          <a:p>
            <a:r>
              <a:rPr lang="pt-BR" sz="3200" dirty="0" smtClean="0">
                <a:latin typeface="Consolas" pitchFamily="49" charset="0"/>
              </a:rPr>
              <a:t>a a a a b a a a</a:t>
            </a:r>
          </a:p>
          <a:p>
            <a:r>
              <a:rPr lang="pt-BR" sz="3200" dirty="0" smtClean="0">
                <a:latin typeface="Consolas" pitchFamily="49" charset="0"/>
              </a:rPr>
              <a:t>a b a a b a a a</a:t>
            </a:r>
            <a:endParaRPr lang="pl-PL" sz="3200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0636" y="2628115"/>
            <a:ext cx="1855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00636" y="2752725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 rot="5400000">
            <a:off x="3959154" y="2666048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 rot="5400000">
            <a:off x="4425039" y="2666050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 rot="5400000">
            <a:off x="5301339" y="2666048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 rot="5400000">
            <a:off x="6634839" y="2666050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 rot="5400000">
            <a:off x="4872713" y="3135949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 rot="5400000">
            <a:off x="6180814" y="3135950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 rot="5400000">
            <a:off x="7097010" y="3135951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4641102" y="3817897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5983286" y="3817899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5983286" y="3347996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5106986" y="2881896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506406" y="2386012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5106986" y="1887538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6415063" y="1887538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600636" y="4008506"/>
            <a:ext cx="5193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b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  <a:p>
            <a:r>
              <a:rPr lang="pl-PL" sz="3200" dirty="0" smtClean="0">
                <a:latin typeface="Consolas" pitchFamily="49" charset="0"/>
              </a:rPr>
              <a:t>a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1943297" y="4209972"/>
            <a:ext cx="1855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1943297" y="4302304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7" name="Prostokąt 36"/>
          <p:cNvSpPr/>
          <p:nvPr/>
        </p:nvSpPr>
        <p:spPr>
          <a:xfrm>
            <a:off x="88995" y="3347996"/>
            <a:ext cx="44844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 smtClean="0"/>
              <a:t>Like a cover with two 2D-strings</a:t>
            </a:r>
            <a:endParaRPr lang="en-GB" sz="2600" dirty="0"/>
          </a:p>
        </p:txBody>
      </p:sp>
      <p:sp>
        <p:nvSpPr>
          <p:cNvPr id="38" name="Prostokąt 37"/>
          <p:cNvSpPr/>
          <p:nvPr/>
        </p:nvSpPr>
        <p:spPr>
          <a:xfrm>
            <a:off x="1119937" y="4232188"/>
            <a:ext cx="6944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600" dirty="0" smtClean="0"/>
              <a:t>and</a:t>
            </a:r>
            <a:endParaRPr lang="en-GB" sz="2600" dirty="0"/>
          </a:p>
        </p:txBody>
      </p:sp>
      <p:sp>
        <p:nvSpPr>
          <p:cNvPr id="39" name="Prostokąt 38"/>
          <p:cNvSpPr/>
          <p:nvPr/>
        </p:nvSpPr>
        <p:spPr>
          <a:xfrm rot="5400000">
            <a:off x="-81311" y="4891920"/>
            <a:ext cx="1730608" cy="366713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2383965" y="5115091"/>
            <a:ext cx="57617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/>
              <a:t>All 1D-covers of 2D-string </a:t>
            </a:r>
            <a:r>
              <a:rPr lang="pl-PL" sz="2400" dirty="0" err="1" smtClean="0"/>
              <a:t>can</a:t>
            </a:r>
            <a:r>
              <a:rPr lang="pl-PL" sz="2400" dirty="0" smtClean="0"/>
              <a:t> be </a:t>
            </a:r>
            <a:r>
              <a:rPr lang="pl-PL" sz="2400" dirty="0" err="1" smtClean="0"/>
              <a:t>computed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3200" dirty="0" smtClean="0"/>
              <a:t>O(N) </a:t>
            </a:r>
            <a:r>
              <a:rPr lang="pl-PL" sz="2400" dirty="0" smtClean="0"/>
              <a:t>time. (CRRWZ, CPM 2021)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7" grpId="0"/>
      <p:bldP spid="38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1D-tile </a:t>
            </a:r>
            <a:r>
              <a:rPr lang="pl-PL" dirty="0" err="1" smtClean="0"/>
              <a:t>cover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2303171"/>
            <a:ext cx="44577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b a b a b 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endParaRPr lang="pl-PL" sz="3200" dirty="0" smtClean="0">
              <a:latin typeface="Consolas" pitchFamily="49" charset="0"/>
            </a:endParaRPr>
          </a:p>
          <a:p>
            <a:r>
              <a:rPr lang="pl-PL" sz="3200" dirty="0" smtClean="0">
                <a:latin typeface="Consolas" pitchFamily="49" charset="0"/>
              </a:rPr>
              <a:t>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</a:t>
            </a:r>
          </a:p>
          <a:p>
            <a:r>
              <a:rPr lang="pl-PL" sz="3200" dirty="0" smtClean="0">
                <a:latin typeface="Consolas" pitchFamily="49" charset="0"/>
              </a:rPr>
              <a:t>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b a b a</a:t>
            </a:r>
          </a:p>
          <a:p>
            <a:r>
              <a:rPr lang="pl-PL" sz="3200" dirty="0" smtClean="0">
                <a:latin typeface="Consolas" pitchFamily="49" charset="0"/>
              </a:rPr>
              <a:t>a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</a:t>
            </a:r>
          </a:p>
        </p:txBody>
      </p:sp>
      <p:sp>
        <p:nvSpPr>
          <p:cNvPr id="7" name="Prostokąt 6"/>
          <p:cNvSpPr/>
          <p:nvPr/>
        </p:nvSpPr>
        <p:spPr>
          <a:xfrm>
            <a:off x="600637" y="3342955"/>
            <a:ext cx="1380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a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3954781" y="2402525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3954781" y="2872740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3954781" y="4753600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3954780" y="3342955"/>
            <a:ext cx="439420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0" name="Prostokąt 59"/>
          <p:cNvSpPr/>
          <p:nvPr/>
        </p:nvSpPr>
        <p:spPr>
          <a:xfrm>
            <a:off x="4394200" y="3342955"/>
            <a:ext cx="439420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1" name="Prostokąt 60"/>
          <p:cNvSpPr/>
          <p:nvPr/>
        </p:nvSpPr>
        <p:spPr>
          <a:xfrm>
            <a:off x="4833620" y="3342955"/>
            <a:ext cx="439420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2" name="Prostokąt 61"/>
          <p:cNvSpPr/>
          <p:nvPr/>
        </p:nvSpPr>
        <p:spPr>
          <a:xfrm>
            <a:off x="5273040" y="2402525"/>
            <a:ext cx="439420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273040" y="3813170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5273040" y="4283385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6" name="Prostokąt 65"/>
          <p:cNvSpPr/>
          <p:nvPr/>
        </p:nvSpPr>
        <p:spPr>
          <a:xfrm>
            <a:off x="5273040" y="4753600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7" name="Prostokąt 66"/>
          <p:cNvSpPr/>
          <p:nvPr/>
        </p:nvSpPr>
        <p:spPr>
          <a:xfrm>
            <a:off x="5712460" y="2402525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8" name="Prostokąt 67"/>
          <p:cNvSpPr/>
          <p:nvPr/>
        </p:nvSpPr>
        <p:spPr>
          <a:xfrm>
            <a:off x="5712460" y="2872740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9" name="Prostokąt 68"/>
          <p:cNvSpPr/>
          <p:nvPr/>
        </p:nvSpPr>
        <p:spPr>
          <a:xfrm>
            <a:off x="5712460" y="3342955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0" name="Prostokąt 69"/>
          <p:cNvSpPr/>
          <p:nvPr/>
        </p:nvSpPr>
        <p:spPr>
          <a:xfrm>
            <a:off x="7030719" y="3813170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1" name="Prostokąt 70"/>
          <p:cNvSpPr/>
          <p:nvPr/>
        </p:nvSpPr>
        <p:spPr>
          <a:xfrm>
            <a:off x="7030719" y="4283385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2" name="Prostokąt 71"/>
          <p:cNvSpPr/>
          <p:nvPr/>
        </p:nvSpPr>
        <p:spPr>
          <a:xfrm>
            <a:off x="7030719" y="4753600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3" name="Prostokąt 72"/>
          <p:cNvSpPr/>
          <p:nvPr/>
        </p:nvSpPr>
        <p:spPr>
          <a:xfrm>
            <a:off x="6591299" y="3813170"/>
            <a:ext cx="439420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4" name="Prostokąt 73"/>
          <p:cNvSpPr/>
          <p:nvPr/>
        </p:nvSpPr>
        <p:spPr>
          <a:xfrm>
            <a:off x="7030719" y="2402525"/>
            <a:ext cx="439420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5" name="Prostokąt 74"/>
          <p:cNvSpPr/>
          <p:nvPr/>
        </p:nvSpPr>
        <p:spPr>
          <a:xfrm>
            <a:off x="7470139" y="2402525"/>
            <a:ext cx="439420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6" name="Prostokąt 75"/>
          <p:cNvSpPr/>
          <p:nvPr/>
        </p:nvSpPr>
        <p:spPr>
          <a:xfrm>
            <a:off x="7909558" y="2402525"/>
            <a:ext cx="439420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7" name="Prostokąt 76"/>
          <p:cNvSpPr/>
          <p:nvPr/>
        </p:nvSpPr>
        <p:spPr>
          <a:xfrm>
            <a:off x="6151880" y="4283385"/>
            <a:ext cx="1318259" cy="470215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4833620" y="2872740"/>
            <a:ext cx="1318259" cy="470215"/>
          </a:xfrm>
          <a:prstGeom prst="rect">
            <a:avLst/>
          </a:prstGeom>
          <a:solidFill>
            <a:schemeClr val="accent2">
              <a:alpha val="49804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0" name="Prostokąt 79"/>
          <p:cNvSpPr/>
          <p:nvPr/>
        </p:nvSpPr>
        <p:spPr>
          <a:xfrm>
            <a:off x="600637" y="3457515"/>
            <a:ext cx="1318259" cy="47021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1" name="Prostokąt 80"/>
          <p:cNvSpPr/>
          <p:nvPr/>
        </p:nvSpPr>
        <p:spPr>
          <a:xfrm>
            <a:off x="143436" y="4753600"/>
            <a:ext cx="85433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Extra </a:t>
            </a:r>
            <a:r>
              <a:rPr lang="pl-PL" sz="2800" dirty="0" err="1" smtClean="0"/>
              <a:t>occurrences</a:t>
            </a:r>
            <a:endParaRPr lang="pl-PL" sz="2800" dirty="0" smtClean="0"/>
          </a:p>
          <a:p>
            <a:r>
              <a:rPr lang="pl-PL" sz="2800" dirty="0" err="1" smtClean="0"/>
              <a:t>may</a:t>
            </a:r>
            <a:r>
              <a:rPr lang="pl-PL" sz="2800" dirty="0" smtClean="0"/>
              <a:t> </a:t>
            </a:r>
            <a:r>
              <a:rPr lang="pl-PL" sz="2800" dirty="0" err="1" smtClean="0"/>
              <a:t>appear</a:t>
            </a:r>
            <a:r>
              <a:rPr lang="pl-PL" sz="2800" dirty="0" smtClean="0"/>
              <a:t> =</a:t>
            </a:r>
          </a:p>
          <a:p>
            <a:r>
              <a:rPr lang="pl-PL" sz="2800" dirty="0" err="1" smtClean="0"/>
              <a:t>finding</a:t>
            </a:r>
            <a:r>
              <a:rPr lang="pl-PL" sz="2800" dirty="0" smtClean="0"/>
              <a:t> </a:t>
            </a:r>
            <a:r>
              <a:rPr lang="pl-PL" sz="2800" dirty="0" err="1" smtClean="0"/>
              <a:t>all</a:t>
            </a:r>
            <a:r>
              <a:rPr lang="pl-PL" sz="2800" dirty="0" smtClean="0"/>
              <a:t> </a:t>
            </a:r>
            <a:r>
              <a:rPr lang="pl-PL" sz="2800" dirty="0" err="1" smtClean="0"/>
              <a:t>occurrences</a:t>
            </a:r>
            <a:r>
              <a:rPr lang="pl-PL" sz="2800" dirty="0" smtClean="0"/>
              <a:t> of a </a:t>
            </a:r>
            <a:r>
              <a:rPr lang="pl-PL" sz="2800" dirty="0" err="1" smtClean="0"/>
              <a:t>candidate</a:t>
            </a:r>
            <a:r>
              <a:rPr lang="pl-PL" sz="2800" dirty="0" smtClean="0"/>
              <a:t> </a:t>
            </a:r>
            <a:r>
              <a:rPr lang="pl-PL" sz="2800" dirty="0" err="1" smtClean="0"/>
              <a:t>does</a:t>
            </a:r>
            <a:r>
              <a:rPr lang="pl-PL" sz="2800" dirty="0" smtClean="0"/>
              <a:t> not </a:t>
            </a:r>
            <a:r>
              <a:rPr lang="pl-PL" sz="2800" dirty="0" err="1" smtClean="0"/>
              <a:t>really</a:t>
            </a:r>
            <a:r>
              <a:rPr lang="pl-PL" sz="2800" dirty="0" smtClean="0"/>
              <a:t> help </a:t>
            </a:r>
            <a:r>
              <a:rPr lang="pl-PL" sz="2800" dirty="0" err="1" smtClean="0"/>
              <a:t>that</a:t>
            </a:r>
            <a:r>
              <a:rPr lang="pl-PL" sz="2800" dirty="0" smtClean="0"/>
              <a:t> much.</a:t>
            </a:r>
            <a:endParaRPr lang="en-GB" sz="2800" dirty="0"/>
          </a:p>
        </p:txBody>
      </p:sp>
      <p:sp>
        <p:nvSpPr>
          <p:cNvPr id="82" name="Prostokąt 81"/>
          <p:cNvSpPr/>
          <p:nvPr/>
        </p:nvSpPr>
        <p:spPr>
          <a:xfrm>
            <a:off x="314214" y="2265621"/>
            <a:ext cx="3209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We do not </a:t>
            </a:r>
            <a:r>
              <a:rPr lang="pl-PL" sz="2800" dirty="0" err="1" smtClean="0"/>
              <a:t>allow</a:t>
            </a:r>
            <a:r>
              <a:rPr lang="pl-PL" sz="2800" dirty="0" smtClean="0"/>
              <a:t> </a:t>
            </a:r>
            <a:r>
              <a:rPr lang="pl-PL" sz="2800" dirty="0" err="1" smtClean="0"/>
              <a:t>overlaps</a:t>
            </a:r>
            <a:r>
              <a:rPr lang="pl-PL" sz="2800" dirty="0" smtClean="0"/>
              <a:t>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 animBg="1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2D-tile </a:t>
            </a:r>
            <a:r>
              <a:rPr lang="pl-PL" dirty="0" err="1" smtClean="0"/>
              <a:t>cover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3954780" y="1722146"/>
            <a:ext cx="40366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onsolas" pitchFamily="49" charset="0"/>
              </a:rPr>
              <a:t>a b c a b c a b c</a:t>
            </a:r>
          </a:p>
          <a:p>
            <a:r>
              <a:rPr lang="pl-PL" sz="3200" dirty="0" smtClean="0">
                <a:latin typeface="Consolas" pitchFamily="49" charset="0"/>
              </a:rPr>
              <a:t>b c a b c a b c a</a:t>
            </a:r>
          </a:p>
          <a:p>
            <a:r>
              <a:rPr lang="pl-PL" sz="3200" dirty="0" smtClean="0">
                <a:latin typeface="Consolas" pitchFamily="49" charset="0"/>
              </a:rPr>
              <a:t>a b a b a b c a b</a:t>
            </a:r>
          </a:p>
          <a:p>
            <a:r>
              <a:rPr lang="pl-PL" sz="3200" dirty="0" smtClean="0">
                <a:latin typeface="Consolas" pitchFamily="49" charset="0"/>
              </a:rPr>
              <a:t>b c b c b c a b c</a:t>
            </a:r>
          </a:p>
          <a:p>
            <a:r>
              <a:rPr lang="pl-PL" sz="3200" dirty="0" smtClean="0">
                <a:latin typeface="Consolas" pitchFamily="49" charset="0"/>
              </a:rPr>
              <a:t>c a c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c </a:t>
            </a:r>
            <a:r>
              <a:rPr lang="pl-PL" sz="3200" dirty="0" err="1" smtClean="0">
                <a:latin typeface="Consolas" pitchFamily="49" charset="0"/>
              </a:rPr>
              <a:t>c</a:t>
            </a:r>
            <a:r>
              <a:rPr lang="pl-PL" sz="3200" dirty="0" smtClean="0">
                <a:latin typeface="Consolas" pitchFamily="49" charset="0"/>
              </a:rPr>
              <a:t> a</a:t>
            </a:r>
          </a:p>
          <a:p>
            <a:r>
              <a:rPr lang="pl-PL" sz="3200" dirty="0" smtClean="0">
                <a:latin typeface="Consolas" pitchFamily="49" charset="0"/>
              </a:rPr>
              <a:t>a b a b </a:t>
            </a:r>
            <a:r>
              <a:rPr lang="pl-PL" sz="3200" dirty="0" err="1" smtClean="0">
                <a:latin typeface="Consolas" pitchFamily="49" charset="0"/>
              </a:rPr>
              <a:t>b</a:t>
            </a:r>
            <a:r>
              <a:rPr lang="pl-PL" sz="3200" dirty="0" smtClean="0">
                <a:latin typeface="Consolas" pitchFamily="49" charset="0"/>
              </a:rPr>
              <a:t> c a </a:t>
            </a:r>
            <a:r>
              <a:rPr lang="pl-PL" sz="3200" dirty="0" err="1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</a:t>
            </a:r>
          </a:p>
          <a:p>
            <a:r>
              <a:rPr lang="pl-PL" sz="3200" dirty="0" smtClean="0">
                <a:latin typeface="Consolas" pitchFamily="49" charset="0"/>
              </a:rPr>
              <a:t>b c b c a b c b c</a:t>
            </a:r>
          </a:p>
          <a:p>
            <a:r>
              <a:rPr lang="pl-PL" sz="3200" dirty="0" smtClean="0">
                <a:latin typeface="Consolas" pitchFamily="49" charset="0"/>
              </a:rPr>
              <a:t>c a c a b c a c a</a:t>
            </a:r>
          </a:p>
        </p:txBody>
      </p:sp>
      <p:sp>
        <p:nvSpPr>
          <p:cNvPr id="5" name="Prostokąt 4"/>
          <p:cNvSpPr/>
          <p:nvPr/>
        </p:nvSpPr>
        <p:spPr>
          <a:xfrm>
            <a:off x="600637" y="3342955"/>
            <a:ext cx="13805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Consolas" pitchFamily="49" charset="0"/>
              </a:rPr>
              <a:t>a</a:t>
            </a:r>
            <a:r>
              <a:rPr lang="pl-PL" sz="3200" dirty="0" smtClean="0">
                <a:latin typeface="Consolas" pitchFamily="49" charset="0"/>
              </a:rPr>
              <a:t> b c</a:t>
            </a:r>
          </a:p>
          <a:p>
            <a:r>
              <a:rPr lang="pl-PL" sz="3200" dirty="0" smtClean="0">
                <a:latin typeface="Consolas" pitchFamily="49" charset="0"/>
              </a:rPr>
              <a:t>b c a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3954779" y="1846551"/>
            <a:ext cx="1318259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5273038" y="1846551"/>
            <a:ext cx="1318259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6591297" y="1846551"/>
            <a:ext cx="1318259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5712457" y="2786981"/>
            <a:ext cx="1318259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5712458" y="3727411"/>
            <a:ext cx="1318259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5712457" y="4667841"/>
            <a:ext cx="1318259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3954780" y="2786981"/>
            <a:ext cx="878839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8" name="Prostokąt 37"/>
          <p:cNvSpPr/>
          <p:nvPr/>
        </p:nvSpPr>
        <p:spPr>
          <a:xfrm>
            <a:off x="3954779" y="4197626"/>
            <a:ext cx="878839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9" name="Prostokąt 38"/>
          <p:cNvSpPr/>
          <p:nvPr/>
        </p:nvSpPr>
        <p:spPr>
          <a:xfrm>
            <a:off x="4833619" y="2786981"/>
            <a:ext cx="878839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4833618" y="4197626"/>
            <a:ext cx="878839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7030717" y="2786981"/>
            <a:ext cx="878839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7030716" y="4197626"/>
            <a:ext cx="878839" cy="1410645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600637" y="3479743"/>
            <a:ext cx="1318259" cy="940430"/>
          </a:xfrm>
          <a:prstGeom prst="rect">
            <a:avLst/>
          </a:prstGeom>
          <a:solidFill>
            <a:srgbClr val="1B90F1">
              <a:alpha val="4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314214" y="2265621"/>
            <a:ext cx="3209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We do not </a:t>
            </a:r>
            <a:r>
              <a:rPr lang="pl-PL" sz="2800" dirty="0" err="1" smtClean="0"/>
              <a:t>allow</a:t>
            </a:r>
            <a:r>
              <a:rPr lang="pl-PL" sz="2800" dirty="0" smtClean="0"/>
              <a:t> </a:t>
            </a:r>
            <a:r>
              <a:rPr lang="pl-PL" sz="2800" dirty="0" err="1" smtClean="0"/>
              <a:t>overlaps</a:t>
            </a:r>
            <a:r>
              <a:rPr lang="pl-PL" sz="2800" dirty="0" smtClean="0"/>
              <a:t>.</a:t>
            </a:r>
            <a:endParaRPr lang="en-GB" sz="2800" dirty="0"/>
          </a:p>
        </p:txBody>
      </p:sp>
      <p:sp>
        <p:nvSpPr>
          <p:cNvPr id="47" name="Prostokąt 46"/>
          <p:cNvSpPr/>
          <p:nvPr/>
        </p:nvSpPr>
        <p:spPr>
          <a:xfrm>
            <a:off x="161364" y="4667841"/>
            <a:ext cx="40610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But </a:t>
            </a:r>
            <a:r>
              <a:rPr lang="pl-PL" sz="2800" dirty="0" err="1" smtClean="0"/>
              <a:t>allow</a:t>
            </a:r>
            <a:r>
              <a:rPr lang="pl-PL" sz="2800" dirty="0" smtClean="0"/>
              <a:t> </a:t>
            </a:r>
            <a:r>
              <a:rPr lang="pl-PL" sz="2800" dirty="0" err="1" smtClean="0"/>
              <a:t>transposition</a:t>
            </a:r>
            <a:r>
              <a:rPr lang="pl-PL" sz="2800" dirty="0" smtClean="0"/>
              <a:t> </a:t>
            </a:r>
            <a:r>
              <a:rPr lang="pl-PL" sz="2800" dirty="0" err="1" smtClean="0"/>
              <a:t>also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general 2D </a:t>
            </a:r>
            <a:r>
              <a:rPr lang="pl-PL" sz="2800" dirty="0" err="1" smtClean="0"/>
              <a:t>case</a:t>
            </a:r>
            <a:r>
              <a:rPr lang="pl-PL" sz="2800" dirty="0" smtClean="0"/>
              <a:t>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Results</a:t>
            </a:r>
            <a:r>
              <a:rPr lang="pl-PL" dirty="0" smtClean="0"/>
              <a:t> </a:t>
            </a:r>
            <a:r>
              <a:rPr lang="pl-PL" dirty="0" err="1" smtClean="0"/>
              <a:t>overview</a:t>
            </a:r>
            <a:endParaRPr lang="en-GB" dirty="0"/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28662" y="2047860"/>
          <a:ext cx="7615263" cy="31102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90963"/>
                <a:gridCol w="3924300"/>
              </a:tblGrid>
              <a:tr h="1257827">
                <a:tc>
                  <a:txBody>
                    <a:bodyPr/>
                    <a:lstStyle/>
                    <a:p>
                      <a:pPr algn="ctr"/>
                      <a:r>
                        <a:rPr lang="pl-PL" noProof="0" dirty="0" smtClean="0"/>
                        <a:t>Problem</a:t>
                      </a:r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0" dirty="0" err="1" smtClean="0"/>
                        <a:t>Computation</a:t>
                      </a:r>
                      <a:r>
                        <a:rPr lang="pl-PL" baseline="0" noProof="0" dirty="0" smtClean="0"/>
                        <a:t> time</a:t>
                      </a:r>
                      <a:endParaRPr lang="en-GB" noProof="0" dirty="0"/>
                    </a:p>
                  </a:txBody>
                  <a:tcPr anchor="ctr"/>
                </a:tc>
              </a:tr>
              <a:tr h="901962">
                <a:tc>
                  <a:txBody>
                    <a:bodyPr/>
                    <a:lstStyle/>
                    <a:p>
                      <a:pPr algn="ctr"/>
                      <a:r>
                        <a:rPr lang="pl-PL" sz="1800" noProof="0" dirty="0" smtClean="0"/>
                        <a:t>All 1D-tile </a:t>
                      </a:r>
                      <a:r>
                        <a:rPr lang="pl-PL" sz="1800" noProof="0" dirty="0" err="1" smtClean="0"/>
                        <a:t>covers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O(</a:t>
                      </a:r>
                      <a:r>
                        <a:rPr lang="pl-PL" noProof="0" dirty="0" smtClean="0"/>
                        <a:t>N</a:t>
                      </a:r>
                      <a:r>
                        <a:rPr lang="en-GB" noProof="0" dirty="0" smtClean="0"/>
                        <a:t>)</a:t>
                      </a:r>
                      <a:endParaRPr lang="pl-PL" sz="1200" noProof="0" dirty="0" smtClean="0"/>
                    </a:p>
                  </a:txBody>
                  <a:tcPr anchor="ctr"/>
                </a:tc>
              </a:tr>
              <a:tr h="950430">
                <a:tc>
                  <a:txBody>
                    <a:bodyPr/>
                    <a:lstStyle/>
                    <a:p>
                      <a:pPr algn="ctr"/>
                      <a:r>
                        <a:rPr lang="pl-PL" sz="1800" noProof="0" dirty="0" smtClean="0"/>
                        <a:t>All </a:t>
                      </a:r>
                      <a:r>
                        <a:rPr lang="pl-PL" sz="1800" noProof="0" dirty="0" err="1" smtClean="0"/>
                        <a:t>tile</a:t>
                      </a:r>
                      <a:r>
                        <a:rPr lang="pl-PL" sz="1800" noProof="0" dirty="0" smtClean="0"/>
                        <a:t> </a:t>
                      </a:r>
                      <a:r>
                        <a:rPr lang="pl-PL" sz="1800" noProof="0" dirty="0" err="1" smtClean="0"/>
                        <a:t>covers</a:t>
                      </a:r>
                      <a:endParaRPr lang="en-GB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noProof="0" dirty="0" smtClean="0"/>
                        <a:t>O(N</a:t>
                      </a:r>
                      <a:r>
                        <a:rPr lang="pl-PL" sz="1800" baseline="30000" noProof="0" dirty="0" smtClean="0"/>
                        <a:t>1+</a:t>
                      </a:r>
                      <a:r>
                        <a:rPr lang="el-GR" sz="1800" baseline="30000" noProof="0" dirty="0" smtClean="0"/>
                        <a:t>ε</a:t>
                      </a:r>
                      <a:r>
                        <a:rPr lang="pl-PL" noProof="0" dirty="0" smtClean="0"/>
                        <a:t>) for </a:t>
                      </a:r>
                      <a:r>
                        <a:rPr lang="pl-PL" noProof="0" dirty="0" err="1" smtClean="0"/>
                        <a:t>any</a:t>
                      </a:r>
                      <a:r>
                        <a:rPr lang="pl-PL" noProof="0" dirty="0" smtClean="0"/>
                        <a:t> </a:t>
                      </a:r>
                      <a:r>
                        <a:rPr lang="el-GR" noProof="0" dirty="0" smtClean="0"/>
                        <a:t>ε</a:t>
                      </a:r>
                      <a:r>
                        <a:rPr lang="pl-PL" noProof="0" dirty="0" smtClean="0"/>
                        <a:t>&gt;0</a:t>
                      </a:r>
                      <a:endParaRPr lang="en-GB" sz="1200" noProof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30999</TotalTime>
  <Words>2938</Words>
  <Application>Microsoft Office PowerPoint</Application>
  <PresentationFormat>Pokaz na ekranie (4:3)</PresentationFormat>
  <Paragraphs>477</Paragraphs>
  <Slides>41</Slides>
  <Notes>7</Notes>
  <HiddenSlides>9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3" baseType="lpstr">
      <vt:lpstr>Motyw pakietu Office</vt:lpstr>
      <vt:lpstr>Równanie</vt:lpstr>
      <vt:lpstr>Rectangular Tile Covers of 2D-Strings</vt:lpstr>
      <vt:lpstr>(Standard) periods and covers</vt:lpstr>
      <vt:lpstr>2D-periods</vt:lpstr>
      <vt:lpstr>2D-covers</vt:lpstr>
      <vt:lpstr>1D-covers of 2D-strings</vt:lpstr>
      <vt:lpstr>1D-covers of 2D-strings</vt:lpstr>
      <vt:lpstr>1D-tile cover</vt:lpstr>
      <vt:lpstr>2D-tile cover</vt:lpstr>
      <vt:lpstr>Results overview</vt:lpstr>
      <vt:lpstr>1D unary</vt:lpstr>
      <vt:lpstr>1D unary</vt:lpstr>
      <vt:lpstr>1D unary</vt:lpstr>
      <vt:lpstr>1D unary</vt:lpstr>
      <vt:lpstr>1D unary</vt:lpstr>
      <vt:lpstr>1D unary</vt:lpstr>
      <vt:lpstr>1D unary</vt:lpstr>
      <vt:lpstr>Non-unary 1D-tile candidate check</vt:lpstr>
      <vt:lpstr>Non-unary 1D-tile check candidate</vt:lpstr>
      <vt:lpstr>Non-unary 1D-tile candidate check</vt:lpstr>
      <vt:lpstr>Non-unary 1D-tile candidate check</vt:lpstr>
      <vt:lpstr>1D-tiles – candidates overview</vt:lpstr>
      <vt:lpstr>1D-tiles – candidates overview</vt:lpstr>
      <vt:lpstr>Division into rectangles</vt:lpstr>
      <vt:lpstr>Computing all 1D-tile covers</vt:lpstr>
      <vt:lpstr>2D-tiles</vt:lpstr>
      <vt:lpstr>2D-tiles, unary</vt:lpstr>
      <vt:lpstr>2D-tiles, unary</vt:lpstr>
      <vt:lpstr>2D-tiles, easy cases</vt:lpstr>
      <vt:lpstr>2D-tiles, easy cases</vt:lpstr>
      <vt:lpstr>2D-tiles, harder cases dimensions reduction</vt:lpstr>
      <vt:lpstr>2D-tiles, harder cases dimensions reduction</vt:lpstr>
      <vt:lpstr>2D-tiles, harder cases dimensions reduction</vt:lpstr>
      <vt:lpstr>2D-tiles, harder cases dimensions reduction</vt:lpstr>
      <vt:lpstr>2D-tiles, harder cases GREEDY’</vt:lpstr>
      <vt:lpstr>2D-tiles, harder cases GREEDY’</vt:lpstr>
      <vt:lpstr>2D-tiles, harder cases GREEDY’</vt:lpstr>
      <vt:lpstr>2D-tiles, harder cases GREEDY’</vt:lpstr>
      <vt:lpstr>2D-tiles - complexity</vt:lpstr>
      <vt:lpstr>Results overview</vt:lpstr>
      <vt:lpstr>Final remarks and open problems</vt:lpstr>
      <vt:lpstr>Slajd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Wiktor</dc:creator>
  <cp:lastModifiedBy>Wiktor</cp:lastModifiedBy>
  <cp:revision>1947</cp:revision>
  <dcterms:created xsi:type="dcterms:W3CDTF">2020-01-29T10:58:24Z</dcterms:created>
  <dcterms:modified xsi:type="dcterms:W3CDTF">2022-06-29T07:47:30Z</dcterms:modified>
</cp:coreProperties>
</file>