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ppt/tags/tag18.xml" ContentType="application/vnd.openxmlformats-officedocument.presentationml.tags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tags/tag20.xml" ContentType="application/vnd.openxmlformats-officedocument.presentationml.tags+xml"/>
  <Override PartName="/ppt/notesSlides/notesSlide37.xml" ContentType="application/vnd.openxmlformats-officedocument.presentationml.notesSlide+xml"/>
  <Override PartName="/ppt/tags/tag21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70"/>
  </p:notesMasterIdLst>
  <p:handoutMasterIdLst>
    <p:handoutMasterId r:id="rId71"/>
  </p:handoutMasterIdLst>
  <p:sldIdLst>
    <p:sldId id="256" r:id="rId5"/>
    <p:sldId id="302" r:id="rId6"/>
    <p:sldId id="279" r:id="rId7"/>
    <p:sldId id="283" r:id="rId8"/>
    <p:sldId id="372" r:id="rId9"/>
    <p:sldId id="309" r:id="rId10"/>
    <p:sldId id="357" r:id="rId11"/>
    <p:sldId id="340" r:id="rId12"/>
    <p:sldId id="358" r:id="rId13"/>
    <p:sldId id="378" r:id="rId14"/>
    <p:sldId id="359" r:id="rId15"/>
    <p:sldId id="373" r:id="rId16"/>
    <p:sldId id="374" r:id="rId17"/>
    <p:sldId id="281" r:id="rId18"/>
    <p:sldId id="376" r:id="rId19"/>
    <p:sldId id="379" r:id="rId20"/>
    <p:sldId id="380" r:id="rId21"/>
    <p:sldId id="381" r:id="rId22"/>
    <p:sldId id="382" r:id="rId23"/>
    <p:sldId id="383" r:id="rId24"/>
    <p:sldId id="375" r:id="rId25"/>
    <p:sldId id="284" r:id="rId26"/>
    <p:sldId id="285" r:id="rId27"/>
    <p:sldId id="293" r:id="rId28"/>
    <p:sldId id="280" r:id="rId29"/>
    <p:sldId id="257" r:id="rId30"/>
    <p:sldId id="288" r:id="rId31"/>
    <p:sldId id="292" r:id="rId32"/>
    <p:sldId id="377" r:id="rId33"/>
    <p:sldId id="326" r:id="rId34"/>
    <p:sldId id="323" r:id="rId35"/>
    <p:sldId id="291" r:id="rId36"/>
    <p:sldId id="384" r:id="rId37"/>
    <p:sldId id="338" r:id="rId38"/>
    <p:sldId id="339" r:id="rId39"/>
    <p:sldId id="330" r:id="rId40"/>
    <p:sldId id="331" r:id="rId41"/>
    <p:sldId id="332" r:id="rId42"/>
    <p:sldId id="329" r:id="rId43"/>
    <p:sldId id="342" r:id="rId44"/>
    <p:sldId id="343" r:id="rId45"/>
    <p:sldId id="333" r:id="rId46"/>
    <p:sldId id="345" r:id="rId47"/>
    <p:sldId id="346" r:id="rId48"/>
    <p:sldId id="360" r:id="rId49"/>
    <p:sldId id="336" r:id="rId50"/>
    <p:sldId id="353" r:id="rId51"/>
    <p:sldId id="366" r:id="rId52"/>
    <p:sldId id="367" r:id="rId53"/>
    <p:sldId id="368" r:id="rId54"/>
    <p:sldId id="354" r:id="rId55"/>
    <p:sldId id="355" r:id="rId56"/>
    <p:sldId id="356" r:id="rId57"/>
    <p:sldId id="369" r:id="rId58"/>
    <p:sldId id="370" r:id="rId59"/>
    <p:sldId id="351" r:id="rId60"/>
    <p:sldId id="396" r:id="rId61"/>
    <p:sldId id="397" r:id="rId62"/>
    <p:sldId id="371" r:id="rId63"/>
    <p:sldId id="388" r:id="rId64"/>
    <p:sldId id="389" r:id="rId65"/>
    <p:sldId id="393" r:id="rId66"/>
    <p:sldId id="391" r:id="rId67"/>
    <p:sldId id="294" r:id="rId68"/>
    <p:sldId id="320" r:id="rId69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аскаво просимо!" id="{E75E278A-FF0E-49A4-B170-79828D63BBAD}">
          <p14:sldIdLst>
            <p14:sldId id="256"/>
          </p14:sldIdLst>
        </p14:section>
        <p14:section name="Розділ 2" id="{22B80470-40EF-47D0-981B-3736AB1B0F52}">
          <p14:sldIdLst>
            <p14:sldId id="302"/>
            <p14:sldId id="279"/>
            <p14:sldId id="283"/>
            <p14:sldId id="372"/>
            <p14:sldId id="309"/>
            <p14:sldId id="357"/>
            <p14:sldId id="340"/>
            <p14:sldId id="358"/>
            <p14:sldId id="378"/>
            <p14:sldId id="359"/>
            <p14:sldId id="373"/>
            <p14:sldId id="374"/>
            <p14:sldId id="281"/>
            <p14:sldId id="376"/>
            <p14:sldId id="379"/>
            <p14:sldId id="380"/>
            <p14:sldId id="381"/>
            <p14:sldId id="382"/>
            <p14:sldId id="383"/>
            <p14:sldId id="375"/>
            <p14:sldId id="284"/>
            <p14:sldId id="285"/>
            <p14:sldId id="293"/>
            <p14:sldId id="280"/>
            <p14:sldId id="257"/>
            <p14:sldId id="288"/>
            <p14:sldId id="292"/>
            <p14:sldId id="377"/>
            <p14:sldId id="326"/>
            <p14:sldId id="323"/>
            <p14:sldId id="291"/>
            <p14:sldId id="384"/>
            <p14:sldId id="338"/>
            <p14:sldId id="339"/>
            <p14:sldId id="330"/>
            <p14:sldId id="331"/>
            <p14:sldId id="332"/>
            <p14:sldId id="329"/>
            <p14:sldId id="342"/>
            <p14:sldId id="343"/>
            <p14:sldId id="333"/>
            <p14:sldId id="345"/>
            <p14:sldId id="346"/>
            <p14:sldId id="360"/>
            <p14:sldId id="336"/>
            <p14:sldId id="353"/>
            <p14:sldId id="366"/>
            <p14:sldId id="367"/>
            <p14:sldId id="368"/>
            <p14:sldId id="354"/>
            <p14:sldId id="355"/>
            <p14:sldId id="356"/>
            <p14:sldId id="369"/>
            <p14:sldId id="370"/>
            <p14:sldId id="351"/>
            <p14:sldId id="396"/>
            <p14:sldId id="397"/>
            <p14:sldId id="371"/>
            <p14:sldId id="388"/>
            <p14:sldId id="389"/>
            <p14:sldId id="393"/>
            <p14:sldId id="391"/>
            <p14:sldId id="294"/>
          </p14:sldIdLst>
        </p14:section>
        <p14:section name="Дізнатися більше" id="{2CC34DB2-6590-42C0-AD4B-A04C6060184E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А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6699"/>
    <a:srgbClr val="009999"/>
    <a:srgbClr val="B4C7E7"/>
    <a:srgbClr val="FFCCCC"/>
    <a:srgbClr val="CC0099"/>
    <a:srgbClr val="4382BA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64" d="100"/>
          <a:sy n="64" d="100"/>
        </p:scale>
        <p:origin x="352" y="5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Univ\Anisimov\ACM%202023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Univ\Anisimov\ACM%202023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453045064282"/>
          <c:y val="5.0925925925925923E-2"/>
          <c:w val="0.7913471239823836"/>
          <c:h val="0.6741103382955804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c:spPr>
          <c:marker>
            <c:symbol val="circle"/>
            <c:size val="7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c:spPr>
          </c:marker>
          <c:xVal>
            <c:numRef>
              <c:f>'Аркуш1 (2)'!$I$1:$I$2</c:f>
              <c:numCache>
                <c:formatCode>General</c:formatCode>
                <c:ptCount val="2"/>
                <c:pt idx="0">
                  <c:v>3.62</c:v>
                </c:pt>
                <c:pt idx="1">
                  <c:v>2.52</c:v>
                </c:pt>
              </c:numCache>
            </c:numRef>
          </c:xVal>
          <c:yVal>
            <c:numRef>
              <c:f>'Аркуш1 (2)'!$J$1:$J$2</c:f>
              <c:numCache>
                <c:formatCode>General</c:formatCode>
                <c:ptCount val="2"/>
                <c:pt idx="0">
                  <c:v>187</c:v>
                </c:pt>
                <c:pt idx="1">
                  <c:v>226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F4-48EF-99F1-47A6B042871B}"/>
            </c:ext>
          </c:extLst>
        </c:ser>
        <c:ser>
          <c:idx val="1"/>
          <c:order val="1"/>
          <c:spPr>
            <a:ln w="19050">
              <a:noFill/>
            </a:ln>
          </c:spPr>
          <c:marker>
            <c:symbol val="triangle"/>
            <c:size val="8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xVal>
            <c:numRef>
              <c:f>'Аркуш1 (2)'!$K$1:$K$2</c:f>
              <c:numCache>
                <c:formatCode>General</c:formatCode>
                <c:ptCount val="2"/>
                <c:pt idx="0">
                  <c:v>19.61</c:v>
                </c:pt>
                <c:pt idx="1">
                  <c:v>9.07</c:v>
                </c:pt>
              </c:numCache>
            </c:numRef>
          </c:xVal>
          <c:yVal>
            <c:numRef>
              <c:f>'Аркуш1 (2)'!$L$1:$L$2</c:f>
              <c:numCache>
                <c:formatCode>General</c:formatCode>
                <c:ptCount val="2"/>
                <c:pt idx="0">
                  <c:v>86</c:v>
                </c:pt>
                <c:pt idx="1">
                  <c:v>233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F4-48EF-99F1-47A6B042871B}"/>
            </c:ext>
          </c:extLst>
        </c:ser>
        <c:ser>
          <c:idx val="2"/>
          <c:order val="2"/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'Аркуш1 (2)'!$O$1:$O$2</c:f>
              <c:numCache>
                <c:formatCode>General</c:formatCode>
                <c:ptCount val="2"/>
                <c:pt idx="0">
                  <c:v>28.08</c:v>
                </c:pt>
                <c:pt idx="1">
                  <c:v>24.04</c:v>
                </c:pt>
              </c:numCache>
            </c:numRef>
          </c:xVal>
          <c:yVal>
            <c:numRef>
              <c:f>'Аркуш1 (2)'!$P$1:$P$2</c:f>
              <c:numCache>
                <c:formatCode>General</c:formatCode>
                <c:ptCount val="2"/>
                <c:pt idx="0">
                  <c:v>137</c:v>
                </c:pt>
                <c:pt idx="1">
                  <c:v>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F4-48EF-99F1-47A6B042871B}"/>
            </c:ext>
          </c:extLst>
        </c:ser>
        <c:ser>
          <c:idx val="3"/>
          <c:order val="3"/>
          <c:spPr>
            <a:ln w="19050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'Аркуш1 (2)'!$Q$1</c:f>
              <c:numCache>
                <c:formatCode>General</c:formatCode>
                <c:ptCount val="1"/>
                <c:pt idx="0">
                  <c:v>21.51</c:v>
                </c:pt>
              </c:numCache>
            </c:numRef>
          </c:xVal>
          <c:yVal>
            <c:numRef>
              <c:f>'Аркуш1 (2)'!$R$1</c:f>
              <c:numCache>
                <c:formatCode>General</c:formatCode>
                <c:ptCount val="1"/>
                <c:pt idx="0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F4-48EF-99F1-47A6B042871B}"/>
            </c:ext>
          </c:extLst>
        </c:ser>
        <c:ser>
          <c:idx val="4"/>
          <c:order val="4"/>
          <c:spPr>
            <a:ln w="19050">
              <a:noFill/>
            </a:ln>
          </c:spPr>
          <c:marker>
            <c:symbol val="triangle"/>
            <c:size val="8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'Аркуш1 (2)'!$M$1:$M$2</c:f>
              <c:numCache>
                <c:formatCode>General</c:formatCode>
                <c:ptCount val="2"/>
                <c:pt idx="0">
                  <c:v>21.93</c:v>
                </c:pt>
                <c:pt idx="1">
                  <c:v>12.92</c:v>
                </c:pt>
              </c:numCache>
            </c:numRef>
          </c:xVal>
          <c:yVal>
            <c:numRef>
              <c:f>'Аркуш1 (2)'!$N$1:$N$2</c:f>
              <c:numCache>
                <c:formatCode>General</c:formatCode>
                <c:ptCount val="2"/>
                <c:pt idx="0">
                  <c:v>85</c:v>
                </c:pt>
                <c:pt idx="1">
                  <c:v>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2F4-48EF-99F1-47A6B0428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094720"/>
        <c:axId val="781103456"/>
      </c:scatterChart>
      <c:valAx>
        <c:axId val="7810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solidFill>
                      <a:sysClr val="windowText" lastClr="000000"/>
                    </a:solidFill>
                    <a:effectLst/>
                  </a:rPr>
                  <a:t>Excess over entropy, %</a:t>
                </a:r>
                <a:endParaRPr lang="uk-UA" sz="1600" b="0" i="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55140530628265161"/>
              <c:y val="0.875925757621946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81103456"/>
        <c:crosses val="autoZero"/>
        <c:crossBetween val="midCat"/>
      </c:valAx>
      <c:valAx>
        <c:axId val="78110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Access time, ns</a:t>
                </a:r>
                <a:endParaRPr lang="uk-UA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366205530327397E-2"/>
              <c:y val="0.251810916525330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81094720"/>
        <c:crosses val="autoZero"/>
        <c:crossBetween val="midCat"/>
      </c:valAx>
    </c:plotArea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453045064282"/>
          <c:y val="5.0925925925925923E-2"/>
          <c:w val="0.7913471239823836"/>
          <c:h val="0.7000861727622372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c:spPr>
          </c:marker>
          <c:xVal>
            <c:numRef>
              <c:f>'Аркуш1 (2)'!$I$25:$I$26</c:f>
              <c:numCache>
                <c:formatCode>General</c:formatCode>
                <c:ptCount val="2"/>
                <c:pt idx="0">
                  <c:v>7.29</c:v>
                </c:pt>
                <c:pt idx="1">
                  <c:v>6.65</c:v>
                </c:pt>
              </c:numCache>
            </c:numRef>
          </c:xVal>
          <c:yVal>
            <c:numRef>
              <c:f>'Аркуш1 (2)'!$J$25:$J$26</c:f>
              <c:numCache>
                <c:formatCode>General</c:formatCode>
                <c:ptCount val="2"/>
                <c:pt idx="0">
                  <c:v>214</c:v>
                </c:pt>
                <c:pt idx="1">
                  <c:v>231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3F-4123-B7B8-200C27956F82}"/>
            </c:ext>
          </c:extLst>
        </c:ser>
        <c:ser>
          <c:idx val="1"/>
          <c:order val="1"/>
          <c:spPr>
            <a:ln w="19050">
              <a:noFill/>
            </a:ln>
          </c:spPr>
          <c:marker>
            <c:symbol val="triangle"/>
            <c:size val="8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xVal>
            <c:numRef>
              <c:f>'Аркуш1 (2)'!$K$25:$K$26</c:f>
              <c:numCache>
                <c:formatCode>General</c:formatCode>
                <c:ptCount val="2"/>
                <c:pt idx="0">
                  <c:v>27.81</c:v>
                </c:pt>
                <c:pt idx="1">
                  <c:v>16.28</c:v>
                </c:pt>
              </c:numCache>
            </c:numRef>
          </c:xVal>
          <c:yVal>
            <c:numRef>
              <c:f>'Аркуш1 (2)'!$L$25:$L$26</c:f>
              <c:numCache>
                <c:formatCode>General</c:formatCode>
                <c:ptCount val="2"/>
                <c:pt idx="0">
                  <c:v>47</c:v>
                </c:pt>
                <c:pt idx="1">
                  <c:v>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3F-4123-B7B8-200C27956F82}"/>
            </c:ext>
          </c:extLst>
        </c:ser>
        <c:ser>
          <c:idx val="2"/>
          <c:order val="2"/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'Аркуш1 (2)'!$O$25:$O$26</c:f>
              <c:numCache>
                <c:formatCode>General</c:formatCode>
                <c:ptCount val="2"/>
                <c:pt idx="0">
                  <c:v>49.8</c:v>
                </c:pt>
                <c:pt idx="1">
                  <c:v>34.6</c:v>
                </c:pt>
              </c:numCache>
            </c:numRef>
          </c:xVal>
          <c:yVal>
            <c:numRef>
              <c:f>'Аркуш1 (2)'!$P$25:$P$26</c:f>
              <c:numCache>
                <c:formatCode>General</c:formatCode>
                <c:ptCount val="2"/>
                <c:pt idx="0">
                  <c:v>146</c:v>
                </c:pt>
                <c:pt idx="1">
                  <c:v>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3F-4123-B7B8-200C27956F82}"/>
            </c:ext>
          </c:extLst>
        </c:ser>
        <c:ser>
          <c:idx val="3"/>
          <c:order val="3"/>
          <c:spPr>
            <a:ln w="19050">
              <a:noFill/>
            </a:ln>
          </c:spPr>
          <c:marker>
            <c:symbol val="x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'Аркуш1 (2)'!$Q$25</c:f>
              <c:numCache>
                <c:formatCode>General</c:formatCode>
                <c:ptCount val="1"/>
                <c:pt idx="0">
                  <c:v>34.229999999999997</c:v>
                </c:pt>
              </c:numCache>
            </c:numRef>
          </c:xVal>
          <c:yVal>
            <c:numRef>
              <c:f>'Аркуш1 (2)'!$R$25</c:f>
              <c:numCache>
                <c:formatCode>General</c:formatCode>
                <c:ptCount val="1"/>
                <c:pt idx="0">
                  <c:v>433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D3F-4123-B7B8-200C27956F82}"/>
            </c:ext>
          </c:extLst>
        </c:ser>
        <c:ser>
          <c:idx val="4"/>
          <c:order val="4"/>
          <c:spPr>
            <a:ln w="19050">
              <a:noFill/>
            </a:ln>
          </c:spPr>
          <c:marker>
            <c:symbol val="triangle"/>
            <c:size val="8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'Аркуш1 (2)'!$G$25:$G$26</c:f>
              <c:numCache>
                <c:formatCode>General</c:formatCode>
                <c:ptCount val="2"/>
                <c:pt idx="0">
                  <c:v>27.33</c:v>
                </c:pt>
                <c:pt idx="1">
                  <c:v>21.5</c:v>
                </c:pt>
              </c:numCache>
            </c:numRef>
          </c:xVal>
          <c:yVal>
            <c:numRef>
              <c:f>'Аркуш1 (2)'!$H$25:$H$26</c:f>
              <c:numCache>
                <c:formatCode>General</c:formatCode>
                <c:ptCount val="2"/>
                <c:pt idx="0">
                  <c:v>53</c:v>
                </c:pt>
                <c:pt idx="1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D3F-4123-B7B8-200C27956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094720"/>
        <c:axId val="781103456"/>
      </c:scatterChart>
      <c:valAx>
        <c:axId val="7810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solidFill>
                      <a:sysClr val="windowText" lastClr="000000"/>
                    </a:solidFill>
                    <a:effectLst/>
                  </a:rPr>
                  <a:t>Excess over entropy, %</a:t>
                </a:r>
                <a:endParaRPr lang="uk-UA" sz="1600" b="0" i="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55970424443310718"/>
              <c:y val="0.874912641529269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81103456"/>
        <c:crosses val="autoZero"/>
        <c:crossBetween val="midCat"/>
      </c:valAx>
      <c:valAx>
        <c:axId val="78110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Access time, ns</a:t>
                </a:r>
                <a:endParaRPr lang="uk-UA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9007742387959992E-2"/>
              <c:y val="0.24897270996873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81094720"/>
        <c:crosses val="autoZero"/>
        <c:crossBetween val="midCat"/>
      </c:valAx>
    </c:plotArea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CF6D83-B691-49E9-B0C6-93D6E4A38286}" type="datetime1">
              <a:rPr lang="uk-UA" smtClean="0"/>
              <a:t>25.08.2024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внювач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13697B-E9A5-4285-B857-704273DF4D1A}" type="datetime1">
              <a:rPr lang="uk-UA" noProof="0" smtClean="0"/>
              <a:t>25.08.2024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703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55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474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408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99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004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40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0604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020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172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412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535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3165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584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70126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6540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7187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27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92621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2503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446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632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110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7639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8693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0334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7031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3165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3799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4858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4320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2689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40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7012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2852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6540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5505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495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44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92621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584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46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35070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9177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48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701266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86932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887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19350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58497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70412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19501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07743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15891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15447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85075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3931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2580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060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5193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0052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15891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51047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32170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uk-UA" smtClean="0"/>
              <a:t>65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028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72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412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71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cxnSp>
        <p:nvCxnSpPr>
          <p:cNvPr id="12" name="Пряма сполучна ліні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Клацніть, щоб відредагувати стилі зразків тексту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Другий рівень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Третій рівень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Четвертий рівень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493676" y="-4610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EB8FC7C-1745-4CC0-8741-AD99186299E7}" type="datetime12">
              <a:rPr lang="uk-UA" noProof="0" smtClean="0"/>
              <a:t>7:23 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439779" y="65346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smtClean="0"/>
              <a:pPr/>
              <a:t>‹№›</a:t>
            </a:fld>
            <a:r>
              <a:rPr lang="uk-UA" dirty="0"/>
              <a:t> </a:t>
            </a:r>
            <a:endParaRPr lang="uk-UA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80BA9-95B2-D8D0-D7E9-C7EBFF74ECB9}"/>
              </a:ext>
            </a:extLst>
          </p:cNvPr>
          <p:cNvSpPr txBox="1"/>
          <p:nvPr userDrawn="1"/>
        </p:nvSpPr>
        <p:spPr>
          <a:xfrm>
            <a:off x="11571533" y="6576385"/>
            <a:ext cx="728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6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cxnSp>
        <p:nvCxnSpPr>
          <p:cNvPr id="12" name="Пряма сполучна лінія 11"/>
          <p:cNvCxnSpPr>
            <a:cxnSpLocks/>
          </p:cNvCxnSpPr>
          <p:nvPr userDrawn="1"/>
        </p:nvCxnSpPr>
        <p:spPr>
          <a:xfrm>
            <a:off x="539496" y="1863657"/>
            <a:ext cx="3946007" cy="0"/>
          </a:xfrm>
          <a:prstGeom prst="line">
            <a:avLst/>
          </a:prstGeom>
          <a:ln w="254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/>
              <a:t>Клацніть, щоб редагувати стиль зразка заголовка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C12473E-2711-4C4E-BF6D-7F00FA7A37DE}" type="datetime12">
              <a:rPr lang="uk-UA" noProof="0" smtClean="0"/>
              <a:t>7:23 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64018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cxnSp>
        <p:nvCxnSpPr>
          <p:cNvPr id="12" name="Пряма сполучна лінія 11"/>
          <p:cNvCxnSpPr>
            <a:cxnSpLocks/>
          </p:cNvCxnSpPr>
          <p:nvPr userDrawn="1"/>
        </p:nvCxnSpPr>
        <p:spPr>
          <a:xfrm>
            <a:off x="539496" y="1863657"/>
            <a:ext cx="3375799" cy="0"/>
          </a:xfrm>
          <a:prstGeom prst="line">
            <a:avLst/>
          </a:prstGeom>
          <a:ln w="254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/>
              <a:t>Клацніть, щоб редагувати стиль зразка заголовка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5394C13-3A34-4784-88B4-05C9870DB6EE}" type="datetime12">
              <a:rPr lang="uk-UA" noProof="0" smtClean="0"/>
              <a:t>7:23 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009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10" name="Прямокут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Клацніть, щоб відредагувати стилі зразків тексту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Другий рівень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Третій рівень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Четвертий рівень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17D54FC-1D88-48D4-8DD8-ABFC6530A1C9}" type="datetime12">
              <a:rPr lang="uk-UA" noProof="0" smtClean="0"/>
              <a:t>7:23 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smtClean="0"/>
              <a:pPr/>
              <a:t>‹№›</a:t>
            </a:fld>
            <a:r>
              <a:rPr lang="uk-UA" dirty="0"/>
              <a:t> / 67</a:t>
            </a:r>
            <a:endParaRPr lang="uk-UA" noProof="0" dirty="0"/>
          </a:p>
        </p:txBody>
      </p:sp>
      <p:cxnSp>
        <p:nvCxnSpPr>
          <p:cNvPr id="8" name="Пряма сполучна лінія 7"/>
          <p:cNvCxnSpPr/>
          <p:nvPr userDrawn="1"/>
        </p:nvCxnSpPr>
        <p:spPr>
          <a:xfrm>
            <a:off x="604434" y="1380716"/>
            <a:ext cx="10983132" cy="0"/>
          </a:xfrm>
          <a:prstGeom prst="line">
            <a:avLst/>
          </a:prstGeom>
          <a:ln w="254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3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321.png"/><Relationship Id="rId5" Type="http://schemas.openxmlformats.org/officeDocument/2006/relationships/image" Target="../media/image26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21" Type="http://schemas.openxmlformats.org/officeDocument/2006/relationships/image" Target="../media/image49.png"/><Relationship Id="rId7" Type="http://schemas.openxmlformats.org/officeDocument/2006/relationships/image" Target="../media/image351.png"/><Relationship Id="rId12" Type="http://schemas.openxmlformats.org/officeDocument/2006/relationships/image" Target="../media/image401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440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91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1.png"/><Relationship Id="rId19" Type="http://schemas.openxmlformats.org/officeDocument/2006/relationships/image" Target="../media/image470.png"/><Relationship Id="rId9" Type="http://schemas.openxmlformats.org/officeDocument/2006/relationships/image" Target="../media/image371.png"/><Relationship Id="rId14" Type="http://schemas.openxmlformats.org/officeDocument/2006/relationships/image" Target="../media/image420.png"/><Relationship Id="rId2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7" Type="http://schemas.openxmlformats.org/officeDocument/2006/relationships/image" Target="../media/image171.png"/><Relationship Id="rId12" Type="http://schemas.openxmlformats.org/officeDocument/2006/relationships/image" Target="../media/image2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1.png"/><Relationship Id="rId5" Type="http://schemas.openxmlformats.org/officeDocument/2006/relationships/image" Target="../media/image150.png"/><Relationship Id="rId15" Type="http://schemas.openxmlformats.org/officeDocument/2006/relationships/image" Target="../media/image251.png"/><Relationship Id="rId10" Type="http://schemas.openxmlformats.org/officeDocument/2006/relationships/image" Target="../media/image201.png"/><Relationship Id="rId9" Type="http://schemas.openxmlformats.org/officeDocument/2006/relationships/image" Target="../media/image191.png"/><Relationship Id="rId14" Type="http://schemas.openxmlformats.org/officeDocument/2006/relationships/image" Target="../media/image2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5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giesen.wordpress.com/2022/04/0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The Discreet Charm of Multi-pattern Codes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1304925" y="2983599"/>
            <a:ext cx="9582150" cy="11366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Igor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Zavadskyi</a:t>
            </a:r>
            <a:endParaRPr lang="uk-U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311E871E-2CB0-48DA-B3C2-37AC9BF784F9}"/>
              </a:ext>
            </a:extLst>
          </p:cNvPr>
          <p:cNvSpPr txBox="1">
            <a:spLocks/>
          </p:cNvSpPr>
          <p:nvPr/>
        </p:nvSpPr>
        <p:spPr>
          <a:xfrm>
            <a:off x="1919168" y="5327463"/>
            <a:ext cx="6955172" cy="524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Taras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Shevchenko National University of Kyiv, Ukraine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Computer science department</a:t>
            </a:r>
            <a:endParaRPr lang="uk-U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 descr="Зображення, що містить білий, стіл, стоячий, гравець&#10;&#10;Автоматично згенерований опис">
            <a:extLst>
              <a:ext uri="{FF2B5EF4-FFF2-40B4-BE49-F238E27FC236}">
                <a16:creationId xmlns:a16="http://schemas.microsoft.com/office/drawing/2014/main" id="{9E0ADAB5-2F99-494A-B202-884707C7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72869"/>
            <a:ext cx="1001414" cy="8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 approach applicability in data compression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ABDCF-E05F-4829-A7E8-9F1EF0F72794}"/>
              </a:ext>
            </a:extLst>
          </p:cNvPr>
          <p:cNvSpPr txBox="1"/>
          <p:nvPr/>
        </p:nvSpPr>
        <p:spPr>
          <a:xfrm>
            <a:off x="1728132" y="1577131"/>
            <a:ext cx="440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Character-based ASCII text</a:t>
            </a:r>
            <a:endParaRPr lang="uk-U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06130-EE3C-4441-B867-1A828A99BC63}"/>
              </a:ext>
            </a:extLst>
          </p:cNvPr>
          <p:cNvSpPr txBox="1"/>
          <p:nvPr/>
        </p:nvSpPr>
        <p:spPr>
          <a:xfrm>
            <a:off x="7849630" y="1515576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16DDE-C8EC-4A19-9E1E-D44D4D6C6FA2}"/>
              </a:ext>
            </a:extLst>
          </p:cNvPr>
          <p:cNvSpPr txBox="1"/>
          <p:nvPr/>
        </p:nvSpPr>
        <p:spPr>
          <a:xfrm>
            <a:off x="1728132" y="2393296"/>
            <a:ext cx="282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Word-based text</a:t>
            </a:r>
            <a:endParaRPr lang="uk-UA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212DF-CBAB-48DA-B9AB-A267FAFE33A7}"/>
              </a:ext>
            </a:extLst>
          </p:cNvPr>
          <p:cNvSpPr txBox="1"/>
          <p:nvPr/>
        </p:nvSpPr>
        <p:spPr>
          <a:xfrm>
            <a:off x="7916742" y="2332485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DD646-B708-4B6D-B816-622D8416F7FF}"/>
              </a:ext>
            </a:extLst>
          </p:cNvPr>
          <p:cNvSpPr txBox="1"/>
          <p:nvPr/>
        </p:nvSpPr>
        <p:spPr>
          <a:xfrm>
            <a:off x="1728132" y="3209461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Asian languages</a:t>
            </a:r>
            <a:endParaRPr lang="uk-UA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0F9D5-F662-4286-B1DF-C42CE4CFDAAE}"/>
              </a:ext>
            </a:extLst>
          </p:cNvPr>
          <p:cNvSpPr txBox="1"/>
          <p:nvPr/>
        </p:nvSpPr>
        <p:spPr>
          <a:xfrm>
            <a:off x="1728131" y="4025626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Image and video</a:t>
            </a:r>
            <a:endParaRPr lang="uk-UA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4DF663-E50D-4802-857B-D084B60FB173}"/>
              </a:ext>
            </a:extLst>
          </p:cNvPr>
          <p:cNvSpPr txBox="1"/>
          <p:nvPr/>
        </p:nvSpPr>
        <p:spPr>
          <a:xfrm>
            <a:off x="1728131" y="4841791"/>
            <a:ext cx="4768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Lengths and offsets in LZ-77</a:t>
            </a:r>
            <a:endParaRPr lang="uk-UA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625A4-D94E-4C69-B31D-2091F491EC6B}"/>
              </a:ext>
            </a:extLst>
          </p:cNvPr>
          <p:cNvSpPr txBox="1"/>
          <p:nvPr/>
        </p:nvSpPr>
        <p:spPr>
          <a:xfrm>
            <a:off x="1728130" y="5657955"/>
            <a:ext cx="504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Unbounded integer sequences</a:t>
            </a:r>
            <a:endParaRPr lang="uk-UA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61FD3-B4A8-4D9C-B9D4-B39BDE6CC0F7}"/>
              </a:ext>
            </a:extLst>
          </p:cNvPr>
          <p:cNvSpPr txBox="1"/>
          <p:nvPr/>
        </p:nvSpPr>
        <p:spPr>
          <a:xfrm>
            <a:off x="7916742" y="3149394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3F687-349E-4F1A-B1BE-BE78DDA7202F}"/>
              </a:ext>
            </a:extLst>
          </p:cNvPr>
          <p:cNvSpPr txBox="1"/>
          <p:nvPr/>
        </p:nvSpPr>
        <p:spPr>
          <a:xfrm>
            <a:off x="7916742" y="3966303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07E87C-2DFA-4A8A-A317-DE4085E130A3}"/>
              </a:ext>
            </a:extLst>
          </p:cNvPr>
          <p:cNvSpPr txBox="1"/>
          <p:nvPr/>
        </p:nvSpPr>
        <p:spPr>
          <a:xfrm>
            <a:off x="7916742" y="4783212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35A852-A28E-4291-A513-0A205EA4EDE0}"/>
              </a:ext>
            </a:extLst>
          </p:cNvPr>
          <p:cNvSpPr txBox="1"/>
          <p:nvPr/>
        </p:nvSpPr>
        <p:spPr>
          <a:xfrm>
            <a:off x="7916742" y="5600122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2612E49-C2EE-B85E-86BB-66391A525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10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CB770C5-CB7B-633D-D45A-3494B7C71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9ABBE54-7EDA-4D63-AB07-7ABFD4A464D5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905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‘Decoding in parts’ principle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3ADB0A4F-DB6C-4CD1-AA7E-CA08ADE3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15558"/>
              </p:ext>
            </p:extLst>
          </p:nvPr>
        </p:nvGraphicFramePr>
        <p:xfrm>
          <a:off x="823347" y="1537881"/>
          <a:ext cx="95293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193212183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8105767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51140641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7838818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6787094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9251119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03663699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70693961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284191623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284248703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29084275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81993481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4023255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40491028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0306530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51481094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233BB9-DBCF-4258-8A22-583370DCD9A5}"/>
                  </a:ext>
                </a:extLst>
              </p:cNvPr>
              <p:cNvSpPr txBox="1"/>
              <p:nvPr/>
            </p:nvSpPr>
            <p:spPr>
              <a:xfrm>
                <a:off x="530374" y="3583740"/>
                <a:ext cx="5565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/>
                  <a:t>1) </a:t>
                </a:r>
                <a:r>
                  <a:rPr lang="en-US" sz="2400" dirty="0"/>
                  <a:t>Split a codeword into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233BB9-DBCF-4258-8A22-583370DC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4" y="3583740"/>
                <a:ext cx="5565626" cy="461665"/>
              </a:xfrm>
              <a:prstGeom prst="rect">
                <a:avLst/>
              </a:prstGeom>
              <a:blipFill>
                <a:blip r:embed="rId4"/>
                <a:stretch>
                  <a:fillRect l="-1643" t="-9211" b="-302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ECC8DC-1F83-4AA1-A86B-BAB97EA86F0F}"/>
                  </a:ext>
                </a:extLst>
              </p:cNvPr>
              <p:cNvSpPr txBox="1"/>
              <p:nvPr/>
            </p:nvSpPr>
            <p:spPr>
              <a:xfrm>
                <a:off x="521207" y="4198457"/>
                <a:ext cx="10987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  <a:r>
                  <a:rPr lang="uk-UA" sz="2400" dirty="0"/>
                  <a:t>) </a:t>
                </a:r>
                <a:r>
                  <a:rPr lang="en-US" sz="2400" dirty="0"/>
                  <a:t>Decode/transform all parts (almost) independently: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ECC8DC-1F83-4AA1-A86B-BAB97EA8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7" y="4198457"/>
                <a:ext cx="10987924" cy="461665"/>
              </a:xfrm>
              <a:prstGeom prst="rect">
                <a:avLst/>
              </a:prstGeom>
              <a:blipFill>
                <a:blip r:embed="rId5"/>
                <a:stretch>
                  <a:fillRect l="-832" t="-9333" b="-32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158F13-B7D3-41D7-A556-4EFE99A088D3}"/>
                  </a:ext>
                </a:extLst>
              </p:cNvPr>
              <p:cNvSpPr txBox="1"/>
              <p:nvPr/>
            </p:nvSpPr>
            <p:spPr>
              <a:xfrm>
                <a:off x="521207" y="4813174"/>
                <a:ext cx="104663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  <a:r>
                  <a:rPr lang="uk-UA" sz="2400" dirty="0"/>
                  <a:t>) </a:t>
                </a:r>
                <a:r>
                  <a:rPr lang="en-US" sz="2400" dirty="0"/>
                  <a:t>Combine the results of parts decoding using an easily computed function: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158F13-B7D3-41D7-A556-4EFE99A0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7" y="4813174"/>
                <a:ext cx="10466327" cy="830997"/>
              </a:xfrm>
              <a:prstGeom prst="rect">
                <a:avLst/>
              </a:prstGeom>
              <a:blipFill>
                <a:blip r:embed="rId6"/>
                <a:stretch>
                  <a:fillRect l="-874" t="-5147" r="-641" b="-169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ава фігурна дужка 27">
            <a:extLst>
              <a:ext uri="{FF2B5EF4-FFF2-40B4-BE49-F238E27FC236}">
                <a16:creationId xmlns:a16="http://schemas.microsoft.com/office/drawing/2014/main" id="{B1077779-5494-4635-959E-49D9EF891FE1}"/>
              </a:ext>
            </a:extLst>
          </p:cNvPr>
          <p:cNvSpPr/>
          <p:nvPr/>
        </p:nvSpPr>
        <p:spPr>
          <a:xfrm rot="16200000" flipH="1" flipV="1">
            <a:off x="2299915" y="585204"/>
            <a:ext cx="225064" cy="317820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ава фігурна дужка 28">
            <a:extLst>
              <a:ext uri="{FF2B5EF4-FFF2-40B4-BE49-F238E27FC236}">
                <a16:creationId xmlns:a16="http://schemas.microsoft.com/office/drawing/2014/main" id="{7EF0056E-B4F9-4976-B63C-2066ED1A8036}"/>
              </a:ext>
            </a:extLst>
          </p:cNvPr>
          <p:cNvSpPr/>
          <p:nvPr/>
        </p:nvSpPr>
        <p:spPr>
          <a:xfrm rot="16200000" flipH="1" flipV="1">
            <a:off x="5478117" y="585204"/>
            <a:ext cx="225064" cy="317820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ава фігурна дужка 30">
            <a:extLst>
              <a:ext uri="{FF2B5EF4-FFF2-40B4-BE49-F238E27FC236}">
                <a16:creationId xmlns:a16="http://schemas.microsoft.com/office/drawing/2014/main" id="{EF6AA58B-EE05-4590-9370-688146A6B35A}"/>
              </a:ext>
            </a:extLst>
          </p:cNvPr>
          <p:cNvSpPr/>
          <p:nvPr/>
        </p:nvSpPr>
        <p:spPr>
          <a:xfrm rot="16200000" flipH="1" flipV="1">
            <a:off x="8656319" y="575930"/>
            <a:ext cx="225064" cy="317820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8E04BE-6790-4641-954C-62AF5C485FE4}"/>
                  </a:ext>
                </a:extLst>
              </p:cNvPr>
              <p:cNvSpPr txBox="1"/>
              <p:nvPr/>
            </p:nvSpPr>
            <p:spPr>
              <a:xfrm>
                <a:off x="2178922" y="2276798"/>
                <a:ext cx="467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8E04BE-6790-4641-954C-62AF5C485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22" y="2276798"/>
                <a:ext cx="467051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5B0B7C-4636-46DD-9954-FAA162F902B7}"/>
                  </a:ext>
                </a:extLst>
              </p:cNvPr>
              <p:cNvSpPr txBox="1"/>
              <p:nvPr/>
            </p:nvSpPr>
            <p:spPr>
              <a:xfrm>
                <a:off x="5354517" y="2276798"/>
                <a:ext cx="472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5B0B7C-4636-46DD-9954-FAA162F90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517" y="2276798"/>
                <a:ext cx="472372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E2D015-D701-475A-BA56-1A05DF40D82F}"/>
                  </a:ext>
                </a:extLst>
              </p:cNvPr>
              <p:cNvSpPr txBox="1"/>
              <p:nvPr/>
            </p:nvSpPr>
            <p:spPr>
              <a:xfrm>
                <a:off x="8542694" y="2275090"/>
                <a:ext cx="472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E2D015-D701-475A-BA56-1A05DF40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694" y="2275090"/>
                <a:ext cx="472372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A7F30F-F450-4BBD-B87A-72F7210E3407}"/>
                  </a:ext>
                </a:extLst>
              </p:cNvPr>
              <p:cNvSpPr txBox="1"/>
              <p:nvPr/>
            </p:nvSpPr>
            <p:spPr>
              <a:xfrm>
                <a:off x="2756947" y="2275090"/>
                <a:ext cx="826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A7F30F-F450-4BBD-B87A-72F7210E3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47" y="2275090"/>
                <a:ext cx="826445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B87719-C7EC-47A0-80A4-C4C78FC9B74D}"/>
                  </a:ext>
                </a:extLst>
              </p:cNvPr>
              <p:cNvSpPr txBox="1"/>
              <p:nvPr/>
            </p:nvSpPr>
            <p:spPr>
              <a:xfrm>
                <a:off x="5929314" y="2281818"/>
                <a:ext cx="826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B87719-C7EC-47A0-80A4-C4C78FC9B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14" y="2281818"/>
                <a:ext cx="826445" cy="369332"/>
              </a:xfrm>
              <a:prstGeom prst="rect">
                <a:avLst/>
              </a:prstGeom>
              <a:blipFill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61D911-0F4C-49CB-A461-A2862179EFB6}"/>
                  </a:ext>
                </a:extLst>
              </p:cNvPr>
              <p:cNvSpPr txBox="1"/>
              <p:nvPr/>
            </p:nvSpPr>
            <p:spPr>
              <a:xfrm>
                <a:off x="9167693" y="2275090"/>
                <a:ext cx="826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61D911-0F4C-49CB-A461-A2862179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93" y="2275090"/>
                <a:ext cx="826445" cy="369332"/>
              </a:xfrm>
              <a:prstGeom prst="rect">
                <a:avLst/>
              </a:prstGeom>
              <a:blipFill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E6C3C6B8-7B57-4551-977C-D42D9E90F1CE}"/>
              </a:ext>
            </a:extLst>
          </p:cNvPr>
          <p:cNvSpPr/>
          <p:nvPr/>
        </p:nvSpPr>
        <p:spPr>
          <a:xfrm>
            <a:off x="2628744" y="2389778"/>
            <a:ext cx="152627" cy="139956"/>
          </a:xfrm>
          <a:prstGeom prst="rightArrow">
            <a:avLst>
              <a:gd name="adj1" fmla="val 50000"/>
              <a:gd name="adj2" fmla="val 2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ілка: вправо 39">
            <a:extLst>
              <a:ext uri="{FF2B5EF4-FFF2-40B4-BE49-F238E27FC236}">
                <a16:creationId xmlns:a16="http://schemas.microsoft.com/office/drawing/2014/main" id="{EE006647-AB89-492E-BE6C-AB01581FFA07}"/>
              </a:ext>
            </a:extLst>
          </p:cNvPr>
          <p:cNvSpPr/>
          <p:nvPr/>
        </p:nvSpPr>
        <p:spPr>
          <a:xfrm>
            <a:off x="5802169" y="2397796"/>
            <a:ext cx="152627" cy="139956"/>
          </a:xfrm>
          <a:prstGeom prst="rightArrow">
            <a:avLst>
              <a:gd name="adj1" fmla="val 50000"/>
              <a:gd name="adj2" fmla="val 2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: вправо 40">
            <a:extLst>
              <a:ext uri="{FF2B5EF4-FFF2-40B4-BE49-F238E27FC236}">
                <a16:creationId xmlns:a16="http://schemas.microsoft.com/office/drawing/2014/main" id="{F4291CD8-1251-4246-8231-1B2C120DA9E5}"/>
              </a:ext>
            </a:extLst>
          </p:cNvPr>
          <p:cNvSpPr/>
          <p:nvPr/>
        </p:nvSpPr>
        <p:spPr>
          <a:xfrm>
            <a:off x="9015066" y="2397796"/>
            <a:ext cx="152627" cy="139956"/>
          </a:xfrm>
          <a:prstGeom prst="rightArrow">
            <a:avLst>
              <a:gd name="adj1" fmla="val 50000"/>
              <a:gd name="adj2" fmla="val 2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B0489-258A-4F1B-9FFA-88B809C97FAF}"/>
              </a:ext>
            </a:extLst>
          </p:cNvPr>
          <p:cNvSpPr txBox="1"/>
          <p:nvPr/>
        </p:nvSpPr>
        <p:spPr>
          <a:xfrm>
            <a:off x="6755758" y="2927896"/>
            <a:ext cx="15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B68BF37B-5452-4CA1-BA37-3F02F2047B5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473355" y="2644422"/>
            <a:ext cx="3282403" cy="46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D8EF1147-56D2-427D-9D3C-73A17915FAB7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6342537" y="2651150"/>
            <a:ext cx="413222" cy="33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>
            <a:extLst>
              <a:ext uri="{FF2B5EF4-FFF2-40B4-BE49-F238E27FC236}">
                <a16:creationId xmlns:a16="http://schemas.microsoft.com/office/drawing/2014/main" id="{BF019F58-8535-4C04-9258-2346823C88F1}"/>
              </a:ext>
            </a:extLst>
          </p:cNvPr>
          <p:cNvCxnSpPr/>
          <p:nvPr/>
        </p:nvCxnSpPr>
        <p:spPr>
          <a:xfrm flipH="1">
            <a:off x="6973277" y="2644422"/>
            <a:ext cx="2320848" cy="345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ілка: вправо 43">
            <a:extLst>
              <a:ext uri="{FF2B5EF4-FFF2-40B4-BE49-F238E27FC236}">
                <a16:creationId xmlns:a16="http://schemas.microsoft.com/office/drawing/2014/main" id="{E74B8837-C33F-4660-B688-C1A92CF54154}"/>
              </a:ext>
            </a:extLst>
          </p:cNvPr>
          <p:cNvSpPr/>
          <p:nvPr/>
        </p:nvSpPr>
        <p:spPr>
          <a:xfrm>
            <a:off x="7103436" y="3072850"/>
            <a:ext cx="152627" cy="139956"/>
          </a:xfrm>
          <a:prstGeom prst="rightArrow">
            <a:avLst>
              <a:gd name="adj1" fmla="val 50000"/>
              <a:gd name="adj2" fmla="val 2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7EA24EB0-552A-492C-7202-4422ACB2EF8E}"/>
              </a:ext>
            </a:extLst>
          </p:cNvPr>
          <p:cNvSpPr/>
          <p:nvPr/>
        </p:nvSpPr>
        <p:spPr>
          <a:xfrm>
            <a:off x="4497792" y="5630309"/>
            <a:ext cx="7454574" cy="1054789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CMR10"/>
              </a:rPr>
              <a:t>I.O.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Zavadskyi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.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Binary-Coded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Ternary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Number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Representation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in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Natural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Language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Text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Compression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in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Proc. 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2022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Data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Compression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Conference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(DCC)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, pp. 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419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–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42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8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 2022.</a:t>
            </a:r>
            <a:endParaRPr lang="uk-UA" sz="2000" dirty="0">
              <a:solidFill>
                <a:schemeClr val="tx1"/>
              </a:solidFill>
              <a:latin typeface="CMR10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14A05E0-CFA0-971C-C60D-D962BC44F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11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5C608C-F07A-1261-9EF1-951DDE1C22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47B2905-E24D-4E5F-8EE8-6835E6A77B29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6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Huffman codes: not applicable for d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ecoding in parts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3ADB0A4F-DB6C-4CD1-AA7E-CA08ADE3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8928"/>
              </p:ext>
            </p:extLst>
          </p:nvPr>
        </p:nvGraphicFramePr>
        <p:xfrm>
          <a:off x="823347" y="2079088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193212183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8105767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51140641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7838818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6787094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9251119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03663699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70693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graphicFrame>
        <p:nvGraphicFramePr>
          <p:cNvPr id="26" name="Таблиця 25">
            <a:extLst>
              <a:ext uri="{FF2B5EF4-FFF2-40B4-BE49-F238E27FC236}">
                <a16:creationId xmlns:a16="http://schemas.microsoft.com/office/drawing/2014/main" id="{73C2985B-22DB-4B5F-BFFC-954AF83F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34513"/>
              </p:ext>
            </p:extLst>
          </p:nvPr>
        </p:nvGraphicFramePr>
        <p:xfrm>
          <a:off x="823347" y="4137717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193212183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8105767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51140641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7838818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6787094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9251119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03663699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70693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45E2C0F4-3CD2-4B28-A39A-702C66E7CB62}"/>
              </a:ext>
            </a:extLst>
          </p:cNvPr>
          <p:cNvSpPr/>
          <p:nvPr/>
        </p:nvSpPr>
        <p:spPr>
          <a:xfrm>
            <a:off x="636092" y="5498002"/>
            <a:ext cx="10908793" cy="915977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N. </a:t>
            </a:r>
            <a:r>
              <a:rPr lang="en-US" dirty="0" err="1">
                <a:solidFill>
                  <a:schemeClr val="tx1"/>
                </a:solidFill>
              </a:rPr>
              <a:t>Brisaboa</a:t>
            </a:r>
            <a:r>
              <a:rPr lang="en-US" dirty="0">
                <a:solidFill>
                  <a:schemeClr val="tx1"/>
                </a:solidFill>
              </a:rPr>
              <a:t>, A. Farina, G. Navarro, and M. </a:t>
            </a:r>
            <a:r>
              <a:rPr lang="en-US" dirty="0" err="1">
                <a:solidFill>
                  <a:schemeClr val="tx1"/>
                </a:solidFill>
              </a:rPr>
              <a:t>Esteller</a:t>
            </a:r>
            <a:r>
              <a:rPr lang="en-US" dirty="0">
                <a:solidFill>
                  <a:schemeClr val="tx1"/>
                </a:solidFill>
              </a:rPr>
              <a:t>. (</a:t>
            </a:r>
            <a:r>
              <a:rPr lang="en-US" dirty="0" err="1">
                <a:solidFill>
                  <a:schemeClr val="tx1"/>
                </a:solidFill>
              </a:rPr>
              <a:t>s,c</a:t>
            </a:r>
            <a:r>
              <a:rPr lang="en-US" dirty="0">
                <a:solidFill>
                  <a:schemeClr val="tx1"/>
                </a:solidFill>
              </a:rPr>
              <a:t>)-dense coding: an optimized compression code for natural language text databases. In Proc. SPIRE’03, number 2857, pages 122–136, Manaus, Brazil, 2003.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71" name="Таблиця 70">
            <a:extLst>
              <a:ext uri="{FF2B5EF4-FFF2-40B4-BE49-F238E27FC236}">
                <a16:creationId xmlns:a16="http://schemas.microsoft.com/office/drawing/2014/main" id="{084B1C48-BB77-4CD1-B8A7-1C283E4D9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23817"/>
              </p:ext>
            </p:extLst>
          </p:nvPr>
        </p:nvGraphicFramePr>
        <p:xfrm>
          <a:off x="4507767" y="1513191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graphicFrame>
        <p:nvGraphicFramePr>
          <p:cNvPr id="72" name="Таблиця 71">
            <a:extLst>
              <a:ext uri="{FF2B5EF4-FFF2-40B4-BE49-F238E27FC236}">
                <a16:creationId xmlns:a16="http://schemas.microsoft.com/office/drawing/2014/main" id="{6B21FFAB-6DD5-4674-ABF3-3B027DAEC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85807"/>
              </p:ext>
            </p:extLst>
          </p:nvPr>
        </p:nvGraphicFramePr>
        <p:xfrm>
          <a:off x="4502257" y="2079088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graphicFrame>
        <p:nvGraphicFramePr>
          <p:cNvPr id="73" name="Таблиця 72">
            <a:extLst>
              <a:ext uri="{FF2B5EF4-FFF2-40B4-BE49-F238E27FC236}">
                <a16:creationId xmlns:a16="http://schemas.microsoft.com/office/drawing/2014/main" id="{938FE3B0-D416-48E9-87BA-9014A9AC0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02381"/>
              </p:ext>
            </p:extLst>
          </p:nvPr>
        </p:nvGraphicFramePr>
        <p:xfrm>
          <a:off x="4502257" y="2644986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graphicFrame>
        <p:nvGraphicFramePr>
          <p:cNvPr id="78" name="Таблиця 77">
            <a:extLst>
              <a:ext uri="{FF2B5EF4-FFF2-40B4-BE49-F238E27FC236}">
                <a16:creationId xmlns:a16="http://schemas.microsoft.com/office/drawing/2014/main" id="{A89F8585-6494-49CB-8DCF-DF44D7FA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80605"/>
              </p:ext>
            </p:extLst>
          </p:nvPr>
        </p:nvGraphicFramePr>
        <p:xfrm>
          <a:off x="4507768" y="3561446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graphicFrame>
        <p:nvGraphicFramePr>
          <p:cNvPr id="79" name="Таблиця 78">
            <a:extLst>
              <a:ext uri="{FF2B5EF4-FFF2-40B4-BE49-F238E27FC236}">
                <a16:creationId xmlns:a16="http://schemas.microsoft.com/office/drawing/2014/main" id="{826C5463-54A2-4ED0-AC5C-FD46B56AF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31436"/>
              </p:ext>
            </p:extLst>
          </p:nvPr>
        </p:nvGraphicFramePr>
        <p:xfrm>
          <a:off x="4502258" y="4127343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graphicFrame>
        <p:nvGraphicFramePr>
          <p:cNvPr id="80" name="Таблиця 79">
            <a:extLst>
              <a:ext uri="{FF2B5EF4-FFF2-40B4-BE49-F238E27FC236}">
                <a16:creationId xmlns:a16="http://schemas.microsoft.com/office/drawing/2014/main" id="{756EB429-0DDE-4894-9053-37FA310BA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99759"/>
              </p:ext>
            </p:extLst>
          </p:nvPr>
        </p:nvGraphicFramePr>
        <p:xfrm>
          <a:off x="4502258" y="4693241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cxnSp>
        <p:nvCxnSpPr>
          <p:cNvPr id="82" name="Пряма зі стрілкою 81">
            <a:extLst>
              <a:ext uri="{FF2B5EF4-FFF2-40B4-BE49-F238E27FC236}">
                <a16:creationId xmlns:a16="http://schemas.microsoft.com/office/drawing/2014/main" id="{B840C393-A239-4002-BF0D-BD4C7AFC3CC3}"/>
              </a:ext>
            </a:extLst>
          </p:cNvPr>
          <p:cNvCxnSpPr>
            <a:cxnSpLocks/>
            <a:stCxn id="3" idx="3"/>
            <a:endCxn id="71" idx="1"/>
          </p:cNvCxnSpPr>
          <p:nvPr/>
        </p:nvCxnSpPr>
        <p:spPr>
          <a:xfrm flipV="1">
            <a:off x="3999811" y="1698611"/>
            <a:ext cx="507956" cy="565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зі стрілкою 83">
            <a:extLst>
              <a:ext uri="{FF2B5EF4-FFF2-40B4-BE49-F238E27FC236}">
                <a16:creationId xmlns:a16="http://schemas.microsoft.com/office/drawing/2014/main" id="{4F26960C-256F-4DC2-878E-0A983626E4AE}"/>
              </a:ext>
            </a:extLst>
          </p:cNvPr>
          <p:cNvCxnSpPr>
            <a:cxnSpLocks/>
            <a:stCxn id="3" idx="3"/>
            <a:endCxn id="72" idx="1"/>
          </p:cNvCxnSpPr>
          <p:nvPr/>
        </p:nvCxnSpPr>
        <p:spPr>
          <a:xfrm>
            <a:off x="3999811" y="2264508"/>
            <a:ext cx="5024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зі стрілкою 86">
            <a:extLst>
              <a:ext uri="{FF2B5EF4-FFF2-40B4-BE49-F238E27FC236}">
                <a16:creationId xmlns:a16="http://schemas.microsoft.com/office/drawing/2014/main" id="{6EACF7CB-3313-479D-92FA-BACB4EB8054D}"/>
              </a:ext>
            </a:extLst>
          </p:cNvPr>
          <p:cNvCxnSpPr>
            <a:cxnSpLocks/>
            <a:stCxn id="3" idx="3"/>
            <a:endCxn id="73" idx="1"/>
          </p:cNvCxnSpPr>
          <p:nvPr/>
        </p:nvCxnSpPr>
        <p:spPr>
          <a:xfrm>
            <a:off x="3999811" y="2264508"/>
            <a:ext cx="502446" cy="565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89">
            <a:extLst>
              <a:ext uri="{FF2B5EF4-FFF2-40B4-BE49-F238E27FC236}">
                <a16:creationId xmlns:a16="http://schemas.microsoft.com/office/drawing/2014/main" id="{EB3FEF55-00F9-486A-9A00-3528F422DD9A}"/>
              </a:ext>
            </a:extLst>
          </p:cNvPr>
          <p:cNvCxnSpPr>
            <a:cxnSpLocks/>
            <a:stCxn id="26" idx="3"/>
            <a:endCxn id="78" idx="1"/>
          </p:cNvCxnSpPr>
          <p:nvPr/>
        </p:nvCxnSpPr>
        <p:spPr>
          <a:xfrm flipV="1">
            <a:off x="3999811" y="3746866"/>
            <a:ext cx="507957" cy="5762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зі стрілкою 90">
            <a:extLst>
              <a:ext uri="{FF2B5EF4-FFF2-40B4-BE49-F238E27FC236}">
                <a16:creationId xmlns:a16="http://schemas.microsoft.com/office/drawing/2014/main" id="{7E5A2C92-F516-4FB4-BDAC-A6E70B599BEB}"/>
              </a:ext>
            </a:extLst>
          </p:cNvPr>
          <p:cNvCxnSpPr>
            <a:cxnSpLocks/>
            <a:stCxn id="26" idx="3"/>
            <a:endCxn id="79" idx="1"/>
          </p:cNvCxnSpPr>
          <p:nvPr/>
        </p:nvCxnSpPr>
        <p:spPr>
          <a:xfrm flipV="1">
            <a:off x="3999811" y="4312763"/>
            <a:ext cx="502447" cy="103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зі стрілкою 91">
            <a:extLst>
              <a:ext uri="{FF2B5EF4-FFF2-40B4-BE49-F238E27FC236}">
                <a16:creationId xmlns:a16="http://schemas.microsoft.com/office/drawing/2014/main" id="{84646DCA-C4A3-4AC0-9661-3E687945653E}"/>
              </a:ext>
            </a:extLst>
          </p:cNvPr>
          <p:cNvCxnSpPr>
            <a:cxnSpLocks/>
            <a:stCxn id="26" idx="3"/>
            <a:endCxn id="80" idx="1"/>
          </p:cNvCxnSpPr>
          <p:nvPr/>
        </p:nvCxnSpPr>
        <p:spPr>
          <a:xfrm>
            <a:off x="3999811" y="4323137"/>
            <a:ext cx="502447" cy="5555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EE9EA58-6DCA-4199-B3EE-2B408429A602}"/>
              </a:ext>
            </a:extLst>
          </p:cNvPr>
          <p:cNvSpPr txBox="1"/>
          <p:nvPr/>
        </p:nvSpPr>
        <p:spPr>
          <a:xfrm>
            <a:off x="8236416" y="15131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  <a:endParaRPr lang="uk-UA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1D4BB0-3661-4063-8FB7-7BACDC881CD3}"/>
              </a:ext>
            </a:extLst>
          </p:cNvPr>
          <p:cNvSpPr txBox="1"/>
          <p:nvPr/>
        </p:nvSpPr>
        <p:spPr>
          <a:xfrm>
            <a:off x="8236416" y="207561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endParaRPr lang="uk-UA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CDB6AEE-1332-4AB3-99EE-E5EEF24277D3}"/>
              </a:ext>
            </a:extLst>
          </p:cNvPr>
          <p:cNvSpPr txBox="1"/>
          <p:nvPr/>
        </p:nvSpPr>
        <p:spPr>
          <a:xfrm>
            <a:off x="8236416" y="26464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endParaRPr lang="uk-UA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F98170E-8C2A-4636-9E53-E36ABE0BCE5F}"/>
              </a:ext>
            </a:extLst>
          </p:cNvPr>
          <p:cNvSpPr txBox="1"/>
          <p:nvPr/>
        </p:nvSpPr>
        <p:spPr>
          <a:xfrm>
            <a:off x="8251232" y="35619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endParaRPr lang="uk-UA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C9A61A-F525-4C5C-878F-4B410600050D}"/>
              </a:ext>
            </a:extLst>
          </p:cNvPr>
          <p:cNvSpPr txBox="1"/>
          <p:nvPr/>
        </p:nvSpPr>
        <p:spPr>
          <a:xfrm>
            <a:off x="8251232" y="41327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endParaRPr lang="uk-UA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B88110B-208A-4A6C-8A6A-2DEB18B7165E}"/>
              </a:ext>
            </a:extLst>
          </p:cNvPr>
          <p:cNvSpPr txBox="1"/>
          <p:nvPr/>
        </p:nvSpPr>
        <p:spPr>
          <a:xfrm>
            <a:off x="8251232" y="47036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endParaRPr lang="uk-UA" b="1" dirty="0"/>
          </a:p>
        </p:txBody>
      </p:sp>
      <p:cxnSp>
        <p:nvCxnSpPr>
          <p:cNvPr id="105" name="Пряма зі стрілкою 104">
            <a:extLst>
              <a:ext uri="{FF2B5EF4-FFF2-40B4-BE49-F238E27FC236}">
                <a16:creationId xmlns:a16="http://schemas.microsoft.com/office/drawing/2014/main" id="{1C0B35BB-DAF2-494E-B6CE-2F87D2D585D3}"/>
              </a:ext>
            </a:extLst>
          </p:cNvPr>
          <p:cNvCxnSpPr>
            <a:cxnSpLocks/>
            <a:stCxn id="71" idx="3"/>
            <a:endCxn id="99" idx="1"/>
          </p:cNvCxnSpPr>
          <p:nvPr/>
        </p:nvCxnSpPr>
        <p:spPr>
          <a:xfrm flipV="1">
            <a:off x="7684231" y="1697857"/>
            <a:ext cx="552185" cy="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AF0311BC-DD42-4B28-A608-78A5CD2BBDD3}"/>
              </a:ext>
            </a:extLst>
          </p:cNvPr>
          <p:cNvCxnSpPr>
            <a:cxnSpLocks/>
            <a:stCxn id="72" idx="3"/>
            <a:endCxn id="100" idx="1"/>
          </p:cNvCxnSpPr>
          <p:nvPr/>
        </p:nvCxnSpPr>
        <p:spPr>
          <a:xfrm flipV="1">
            <a:off x="7678721" y="2260281"/>
            <a:ext cx="557695" cy="42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 зі стрілкою 111">
            <a:extLst>
              <a:ext uri="{FF2B5EF4-FFF2-40B4-BE49-F238E27FC236}">
                <a16:creationId xmlns:a16="http://schemas.microsoft.com/office/drawing/2014/main" id="{ED591674-6939-42B6-A97B-DA6CC5D699D9}"/>
              </a:ext>
            </a:extLst>
          </p:cNvPr>
          <p:cNvCxnSpPr>
            <a:cxnSpLocks/>
            <a:stCxn id="73" idx="3"/>
            <a:endCxn id="101" idx="1"/>
          </p:cNvCxnSpPr>
          <p:nvPr/>
        </p:nvCxnSpPr>
        <p:spPr>
          <a:xfrm>
            <a:off x="7678721" y="2830406"/>
            <a:ext cx="557695" cy="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зі стрілкою 114">
            <a:extLst>
              <a:ext uri="{FF2B5EF4-FFF2-40B4-BE49-F238E27FC236}">
                <a16:creationId xmlns:a16="http://schemas.microsoft.com/office/drawing/2014/main" id="{9E54EA32-0A13-4021-8A69-D6747075FF0D}"/>
              </a:ext>
            </a:extLst>
          </p:cNvPr>
          <p:cNvCxnSpPr>
            <a:cxnSpLocks/>
            <a:stCxn id="78" idx="3"/>
            <a:endCxn id="102" idx="1"/>
          </p:cNvCxnSpPr>
          <p:nvPr/>
        </p:nvCxnSpPr>
        <p:spPr>
          <a:xfrm flipV="1">
            <a:off x="7684232" y="3746662"/>
            <a:ext cx="567000" cy="2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зі стрілкою 117">
            <a:extLst>
              <a:ext uri="{FF2B5EF4-FFF2-40B4-BE49-F238E27FC236}">
                <a16:creationId xmlns:a16="http://schemas.microsoft.com/office/drawing/2014/main" id="{234C8063-FB42-481F-81B3-10C272DAEBE0}"/>
              </a:ext>
            </a:extLst>
          </p:cNvPr>
          <p:cNvCxnSpPr>
            <a:cxnSpLocks/>
            <a:stCxn id="79" idx="3"/>
            <a:endCxn id="103" idx="1"/>
          </p:cNvCxnSpPr>
          <p:nvPr/>
        </p:nvCxnSpPr>
        <p:spPr>
          <a:xfrm>
            <a:off x="7678722" y="4312763"/>
            <a:ext cx="572510" cy="46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7657FFE3-161C-4DF5-9FF2-B4520DED73EC}"/>
              </a:ext>
            </a:extLst>
          </p:cNvPr>
          <p:cNvCxnSpPr>
            <a:cxnSpLocks/>
            <a:stCxn id="80" idx="3"/>
            <a:endCxn id="104" idx="1"/>
          </p:cNvCxnSpPr>
          <p:nvPr/>
        </p:nvCxnSpPr>
        <p:spPr>
          <a:xfrm>
            <a:off x="7678722" y="4878661"/>
            <a:ext cx="572510" cy="9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CAB99B84-2818-B833-00DB-BBB5A86AE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12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191E4-2EF8-5A02-37DA-3F74E266B5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65615B2-252E-49D0-B74D-A3CB2C7300FF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C637850E-F93F-0A95-8DD4-89939C88BBC2}"/>
              </a:ext>
            </a:extLst>
          </p:cNvPr>
          <p:cNvSpPr/>
          <p:nvPr/>
        </p:nvSpPr>
        <p:spPr>
          <a:xfrm>
            <a:off x="6438898" y="4609000"/>
            <a:ext cx="5097850" cy="1800944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N. </a:t>
            </a:r>
            <a:r>
              <a:rPr lang="en-US" dirty="0" err="1">
                <a:solidFill>
                  <a:schemeClr val="tx1"/>
                </a:solidFill>
              </a:rPr>
              <a:t>Brisaboa</a:t>
            </a:r>
            <a:r>
              <a:rPr lang="en-US" dirty="0">
                <a:solidFill>
                  <a:schemeClr val="tx1"/>
                </a:solidFill>
              </a:rPr>
              <a:t>, A. Farina, G. Navarro, and M. </a:t>
            </a:r>
            <a:r>
              <a:rPr lang="en-US" dirty="0" err="1">
                <a:solidFill>
                  <a:schemeClr val="tx1"/>
                </a:solidFill>
              </a:rPr>
              <a:t>Esteller</a:t>
            </a:r>
            <a:r>
              <a:rPr lang="en-US" dirty="0">
                <a:solidFill>
                  <a:schemeClr val="tx1"/>
                </a:solidFill>
              </a:rPr>
              <a:t>. (</a:t>
            </a:r>
            <a:r>
              <a:rPr lang="en-US" dirty="0" err="1">
                <a:solidFill>
                  <a:schemeClr val="tx1"/>
                </a:solidFill>
              </a:rPr>
              <a:t>s,c</a:t>
            </a:r>
            <a:r>
              <a:rPr lang="en-US" dirty="0">
                <a:solidFill>
                  <a:schemeClr val="tx1"/>
                </a:solidFill>
              </a:rPr>
              <a:t>)-dense coding: an optimized compression code for natural language text databases. In Proc. SPIRE’03, number 2857, pages 122–136, Manaus, Brazil, 2003.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s,c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)-dense codes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6" name="Таблиця 25">
            <a:extLst>
              <a:ext uri="{FF2B5EF4-FFF2-40B4-BE49-F238E27FC236}">
                <a16:creationId xmlns:a16="http://schemas.microsoft.com/office/drawing/2014/main" id="{5CD6B537-CECD-489D-8D8A-4694DE8B1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96841"/>
              </p:ext>
            </p:extLst>
          </p:nvPr>
        </p:nvGraphicFramePr>
        <p:xfrm>
          <a:off x="798180" y="1466708"/>
          <a:ext cx="95293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193212183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8105767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51140641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7838818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6787094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9251119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03663699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70693961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284191623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284248703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29084275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81993481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4023255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40491028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0306530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51481094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6A9214B-93B5-4259-A398-8E74F8D14835}"/>
              </a:ext>
            </a:extLst>
          </p:cNvPr>
          <p:cNvCxnSpPr>
            <a:cxnSpLocks/>
          </p:cNvCxnSpPr>
          <p:nvPr/>
        </p:nvCxnSpPr>
        <p:spPr>
          <a:xfrm>
            <a:off x="3956283" y="1329002"/>
            <a:ext cx="0" cy="600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72ED3593-31E3-4A4D-A496-62D71C1F0535}"/>
              </a:ext>
            </a:extLst>
          </p:cNvPr>
          <p:cNvCxnSpPr>
            <a:cxnSpLocks/>
          </p:cNvCxnSpPr>
          <p:nvPr/>
        </p:nvCxnSpPr>
        <p:spPr>
          <a:xfrm>
            <a:off x="7147158" y="1329002"/>
            <a:ext cx="0" cy="600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4640D6-7353-45F4-9665-AD9650462148}"/>
              </a:ext>
            </a:extLst>
          </p:cNvPr>
          <p:cNvSpPr txBox="1"/>
          <p:nvPr/>
        </p:nvSpPr>
        <p:spPr>
          <a:xfrm>
            <a:off x="2016420" y="1847189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x[</a:t>
            </a:r>
            <a:r>
              <a:rPr lang="uk-UA" sz="2400" dirty="0"/>
              <a:t>1</a:t>
            </a:r>
            <a:r>
              <a:rPr lang="en-US" sz="2400" dirty="0"/>
              <a:t>]</a:t>
            </a:r>
            <a:endParaRPr lang="uk-UA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CE8CA1-73D0-48DA-8BE8-7F82BA1B034F}"/>
              </a:ext>
            </a:extLst>
          </p:cNvPr>
          <p:cNvSpPr txBox="1"/>
          <p:nvPr/>
        </p:nvSpPr>
        <p:spPr>
          <a:xfrm>
            <a:off x="5207295" y="1853908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x[</a:t>
            </a:r>
            <a:r>
              <a:rPr lang="uk-UA" sz="2400" dirty="0"/>
              <a:t>2</a:t>
            </a:r>
            <a:r>
              <a:rPr lang="en-US" sz="2400" dirty="0"/>
              <a:t>]</a:t>
            </a:r>
            <a:endParaRPr lang="uk-UA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7A3027-BC6B-4724-B669-F95DA8CFFEA4}"/>
              </a:ext>
            </a:extLst>
          </p:cNvPr>
          <p:cNvSpPr txBox="1"/>
          <p:nvPr/>
        </p:nvSpPr>
        <p:spPr>
          <a:xfrm>
            <a:off x="8408631" y="1877556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x[</a:t>
            </a:r>
            <a:r>
              <a:rPr lang="uk-UA" sz="2400" dirty="0"/>
              <a:t>3</a:t>
            </a:r>
            <a:r>
              <a:rPr lang="en-US" sz="2400" dirty="0"/>
              <a:t>]</a:t>
            </a:r>
            <a:endParaRPr lang="uk-U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0C02F-F74C-47CE-9172-208CFCB993E1}"/>
              </a:ext>
            </a:extLst>
          </p:cNvPr>
          <p:cNvSpPr txBox="1"/>
          <p:nvPr/>
        </p:nvSpPr>
        <p:spPr>
          <a:xfrm>
            <a:off x="7751077" y="2956200"/>
            <a:ext cx="187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</a:t>
            </a:r>
            <a:r>
              <a:rPr lang="en-US" sz="2400" dirty="0"/>
              <a:t> x[k]≥c</a:t>
            </a:r>
          </a:p>
          <a:p>
            <a:r>
              <a:rPr lang="en-US" sz="2400" dirty="0"/>
              <a:t>    stop</a:t>
            </a:r>
          </a:p>
          <a:p>
            <a:r>
              <a:rPr lang="en-US" sz="2400" b="1" dirty="0"/>
              <a:t>Else</a:t>
            </a:r>
          </a:p>
          <a:p>
            <a:r>
              <a:rPr lang="en-US" sz="2400" dirty="0"/>
              <a:t>    continue</a:t>
            </a:r>
            <a:endParaRPr lang="uk-UA" sz="2400" dirty="0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AED1BC5D-9635-48B8-BB98-40B161B74FD6}"/>
              </a:ext>
            </a:extLst>
          </p:cNvPr>
          <p:cNvSpPr/>
          <p:nvPr/>
        </p:nvSpPr>
        <p:spPr>
          <a:xfrm>
            <a:off x="6430763" y="4608999"/>
            <a:ext cx="5105985" cy="1800944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J.S. Culpepper and A. Moffat. Enhanced byte codes with restricted prefix properties.</a:t>
            </a:r>
          </a:p>
          <a:p>
            <a:r>
              <a:rPr lang="en-US" dirty="0">
                <a:solidFill>
                  <a:schemeClr val="tx1"/>
                </a:solidFill>
              </a:rPr>
              <a:t>In String Processing and Information Retrieval: Proc. 12th International </a:t>
            </a:r>
            <a:r>
              <a:rPr lang="fr-FR" dirty="0">
                <a:solidFill>
                  <a:schemeClr val="tx1"/>
                </a:solidFill>
              </a:rPr>
              <a:t>Conference, volume 3772, pages 1–12, 2005. </a:t>
            </a:r>
            <a:r>
              <a:rPr lang="fr-FR" b="1" dirty="0">
                <a:solidFill>
                  <a:schemeClr val="tx1"/>
                </a:solidFill>
              </a:rPr>
              <a:t>(RPBC)</a:t>
            </a:r>
            <a:endParaRPr lang="uk-UA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я 14">
            <a:extLst>
              <a:ext uri="{FF2B5EF4-FFF2-40B4-BE49-F238E27FC236}">
                <a16:creationId xmlns:a16="http://schemas.microsoft.com/office/drawing/2014/main" id="{5ACEEF2C-E57D-40D2-A612-4BC5B1F6A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07122"/>
              </p:ext>
            </p:extLst>
          </p:nvPr>
        </p:nvGraphicFramePr>
        <p:xfrm>
          <a:off x="6809938" y="2388313"/>
          <a:ext cx="31764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1F4DCF0-BE26-4A7C-8A86-144DD8907876}"/>
              </a:ext>
            </a:extLst>
          </p:cNvPr>
          <p:cNvSpPr txBox="1"/>
          <p:nvPr/>
        </p:nvSpPr>
        <p:spPr>
          <a:xfrm>
            <a:off x="6260623" y="2297488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c=</a:t>
            </a:r>
            <a:endParaRPr lang="uk-UA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02158-5BBC-4EC3-A492-92A0D510306C}"/>
              </a:ext>
            </a:extLst>
          </p:cNvPr>
          <p:cNvSpPr txBox="1"/>
          <p:nvPr/>
        </p:nvSpPr>
        <p:spPr>
          <a:xfrm>
            <a:off x="10037105" y="2297487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s=256–c</a:t>
            </a:r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3BB41-F6F9-335D-C34B-D1CB90AE5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5" y="2573733"/>
            <a:ext cx="5353050" cy="3429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473FB403-BE36-A21C-9910-D5D4364A74EF}"/>
              </a:ext>
            </a:extLst>
          </p:cNvPr>
          <p:cNvSpPr/>
          <p:nvPr/>
        </p:nvSpPr>
        <p:spPr>
          <a:xfrm>
            <a:off x="6260623" y="379181"/>
            <a:ext cx="4743439" cy="640081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Excess over the entropy about 14–17%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4842A88D-C63A-2F0F-CFEA-DA88D63B6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13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6D1C61-5D29-1F47-7DE6-B6FB0A8F26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B9821AA-029B-4AC6-8862-2D1FAABF672E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9772A006-FD57-4072-90E9-0146717AD97E}"/>
              </a:ext>
            </a:extLst>
          </p:cNvPr>
          <p:cNvGrpSpPr/>
          <p:nvPr/>
        </p:nvGrpSpPr>
        <p:grpSpPr>
          <a:xfrm>
            <a:off x="1491622" y="5737439"/>
            <a:ext cx="7042254" cy="463837"/>
            <a:chOff x="1491622" y="5737439"/>
            <a:chExt cx="7042254" cy="4638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053C24-2EFB-47BF-BCF0-82F3BC5025C2}"/>
                </a:ext>
              </a:extLst>
            </p:cNvPr>
            <p:cNvSpPr txBox="1"/>
            <p:nvPr/>
          </p:nvSpPr>
          <p:spPr>
            <a:xfrm>
              <a:off x="5795306" y="5737439"/>
              <a:ext cx="2738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Not universal code</a:t>
              </a:r>
              <a:endParaRPr lang="uk-UA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7DCED0-5E31-4B02-A3DC-31BC4D4D6EF2}"/>
                </a:ext>
              </a:extLst>
            </p:cNvPr>
            <p:cNvSpPr txBox="1"/>
            <p:nvPr/>
          </p:nvSpPr>
          <p:spPr>
            <a:xfrm>
              <a:off x="1491622" y="5739611"/>
              <a:ext cx="217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Universal code</a:t>
              </a:r>
              <a:endParaRPr lang="uk-UA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Pattern codes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98B8B6-1596-40B1-8472-B3F601541254}"/>
              </a:ext>
            </a:extLst>
          </p:cNvPr>
          <p:cNvSpPr txBox="1"/>
          <p:nvPr/>
        </p:nvSpPr>
        <p:spPr>
          <a:xfrm>
            <a:off x="754344" y="1477293"/>
            <a:ext cx="9626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code </a:t>
            </a:r>
            <a:r>
              <a:rPr lang="en-US" sz="2400" i="1" dirty="0"/>
              <a:t>C</a:t>
            </a:r>
            <a:r>
              <a:rPr lang="en-US" sz="2400" dirty="0"/>
              <a:t> is a pattern code, if </a:t>
            </a:r>
            <a:r>
              <a:rPr lang="en-US" sz="2400" i="1" dirty="0"/>
              <a:t>c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i="1" dirty="0"/>
              <a:t> C </a:t>
            </a:r>
            <a:r>
              <a:rPr lang="en-US" sz="2400" dirty="0">
                <a:sym typeface="Symbol" panose="05050102010706020507" pitchFamily="18" charset="2"/>
              </a:rPr>
              <a:t> </a:t>
            </a:r>
          </a:p>
          <a:p>
            <a:r>
              <a:rPr lang="en-US" sz="2400" i="1" dirty="0">
                <a:sym typeface="Symbol" panose="05050102010706020507" pitchFamily="18" charset="2"/>
              </a:rPr>
              <a:t>c</a:t>
            </a:r>
            <a:r>
              <a:rPr lang="en-US" sz="2400" dirty="0">
                <a:sym typeface="Symbol" panose="05050102010706020507" pitchFamily="18" charset="2"/>
              </a:rPr>
              <a:t> ends with some bit pattern </a:t>
            </a:r>
            <a:r>
              <a:rPr lang="en-US" sz="2400" i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 and does not contain </a:t>
            </a:r>
            <a:r>
              <a:rPr lang="en-US" sz="2400" i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 anywhere else</a:t>
            </a:r>
            <a:r>
              <a:rPr lang="en-US" sz="2400" dirty="0"/>
              <a:t>.</a:t>
            </a:r>
            <a:endParaRPr lang="uk-UA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3DDBBD-5152-4E7E-B40D-FDB2265033E4}"/>
              </a:ext>
            </a:extLst>
          </p:cNvPr>
          <p:cNvSpPr txBox="1"/>
          <p:nvPr/>
        </p:nvSpPr>
        <p:spPr>
          <a:xfrm>
            <a:off x="754344" y="2505225"/>
            <a:ext cx="994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pattern codes are prefix free, thus </a:t>
            </a:r>
            <a:r>
              <a:rPr lang="en-US" sz="2400" dirty="0">
                <a:solidFill>
                  <a:srgbClr val="0000FF"/>
                </a:solidFill>
              </a:rPr>
              <a:t>uniquely decodable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00FF"/>
                </a:solidFill>
              </a:rPr>
              <a:t>complete</a:t>
            </a:r>
            <a:r>
              <a:rPr lang="en-US" sz="2400" dirty="0"/>
              <a:t>.</a:t>
            </a:r>
            <a:endParaRPr lang="uk-UA" sz="2400" dirty="0"/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574B97F1-B617-44E7-B1E8-FDC88EFA5CBB}"/>
              </a:ext>
            </a:extLst>
          </p:cNvPr>
          <p:cNvSpPr/>
          <p:nvPr/>
        </p:nvSpPr>
        <p:spPr>
          <a:xfrm>
            <a:off x="593637" y="5815023"/>
            <a:ext cx="11003854" cy="640080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K.B. Lakshmanan, ”On universal codeword sets,” IEEE Trans. Inform. </a:t>
            </a:r>
            <a:r>
              <a:rPr lang="nl-NL" dirty="0">
                <a:solidFill>
                  <a:schemeClr val="tx1"/>
                </a:solidFill>
              </a:rPr>
              <a:t>Theory, vol. 27, no. 5, pp. 659–662, 1981.</a:t>
            </a:r>
            <a:endParaRPr lang="uk-UA" dirty="0">
              <a:solidFill>
                <a:schemeClr val="tx1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DACAD88-939A-4D30-84A7-ADF00980D8E3}"/>
              </a:ext>
            </a:extLst>
          </p:cNvPr>
          <p:cNvGrpSpPr/>
          <p:nvPr/>
        </p:nvGrpSpPr>
        <p:grpSpPr>
          <a:xfrm>
            <a:off x="1014403" y="3163825"/>
            <a:ext cx="7620002" cy="2199065"/>
            <a:chOff x="763398" y="3388003"/>
            <a:chExt cx="7620002" cy="21990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F76231-178D-4311-91AA-07E0A6B28AD0}"/>
                </a:ext>
              </a:extLst>
            </p:cNvPr>
            <p:cNvSpPr txBox="1"/>
            <p:nvPr/>
          </p:nvSpPr>
          <p:spPr>
            <a:xfrm>
              <a:off x="2908665" y="3540060"/>
              <a:ext cx="73609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  <a:p>
              <a:r>
                <a:rPr lang="en-US" sz="2000" dirty="0"/>
                <a:t>011</a:t>
              </a:r>
            </a:p>
            <a:p>
              <a:r>
                <a:rPr lang="en-US" sz="2000" dirty="0"/>
                <a:t>0011</a:t>
              </a:r>
            </a:p>
            <a:p>
              <a:r>
                <a:rPr lang="en-US" sz="2000" dirty="0"/>
                <a:t>1011</a:t>
              </a:r>
              <a:endParaRPr lang="uk-UA" sz="2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8706BE-0ABD-4987-A4F6-9839D1528AF4}"/>
                </a:ext>
              </a:extLst>
            </p:cNvPr>
            <p:cNvSpPr txBox="1"/>
            <p:nvPr/>
          </p:nvSpPr>
          <p:spPr>
            <a:xfrm>
              <a:off x="7546772" y="3540060"/>
              <a:ext cx="73609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  <a:p>
              <a:r>
                <a:rPr lang="en-US" sz="2000" dirty="0"/>
                <a:t>010</a:t>
              </a:r>
            </a:p>
            <a:p>
              <a:r>
                <a:rPr lang="en-US" sz="2000" dirty="0"/>
                <a:t>110</a:t>
              </a:r>
            </a:p>
            <a:p>
              <a:r>
                <a:rPr lang="en-US" sz="2000" dirty="0"/>
                <a:t>0010</a:t>
              </a:r>
            </a:p>
            <a:p>
              <a:r>
                <a:rPr lang="en-US" sz="2000" dirty="0"/>
                <a:t>1110</a:t>
              </a:r>
            </a:p>
            <a:p>
              <a:r>
                <a:rPr lang="en-US" sz="2000" dirty="0"/>
                <a:t>0110</a:t>
              </a:r>
              <a:endParaRPr lang="uk-UA" sz="2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939137-04B5-490C-AAD9-EE9149B71A07}"/>
                </a:ext>
              </a:extLst>
            </p:cNvPr>
            <p:cNvSpPr txBox="1"/>
            <p:nvPr/>
          </p:nvSpPr>
          <p:spPr>
            <a:xfrm>
              <a:off x="881343" y="3540059"/>
              <a:ext cx="1907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Delimiter </a:t>
              </a:r>
              <a:r>
                <a:rPr lang="en-US" sz="2400" dirty="0">
                  <a:solidFill>
                    <a:srgbClr val="0000FF"/>
                  </a:solidFill>
                </a:rPr>
                <a:t>11</a:t>
              </a:r>
              <a:r>
                <a:rPr lang="en-US" sz="2400" dirty="0"/>
                <a:t>:</a:t>
              </a:r>
              <a:endParaRPr lang="uk-UA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C234CD-678E-40AB-A1DB-4CC73DA246CA}"/>
                </a:ext>
              </a:extLst>
            </p:cNvPr>
            <p:cNvSpPr txBox="1"/>
            <p:nvPr/>
          </p:nvSpPr>
          <p:spPr>
            <a:xfrm>
              <a:off x="5444455" y="3540060"/>
              <a:ext cx="1907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Delimiter </a:t>
              </a: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r>
                <a:rPr lang="en-US" sz="2400" dirty="0"/>
                <a:t>:</a:t>
              </a:r>
              <a:endParaRPr lang="uk-UA" sz="2400" dirty="0"/>
            </a:p>
          </p:txBody>
        </p:sp>
        <p:sp>
          <p:nvSpPr>
            <p:cNvPr id="5" name="Прямокутник: округлені кути 4">
              <a:extLst>
                <a:ext uri="{FF2B5EF4-FFF2-40B4-BE49-F238E27FC236}">
                  <a16:creationId xmlns:a16="http://schemas.microsoft.com/office/drawing/2014/main" id="{2F99257D-1B84-4C0D-AB29-AD2AD336F061}"/>
                </a:ext>
              </a:extLst>
            </p:cNvPr>
            <p:cNvSpPr/>
            <p:nvPr/>
          </p:nvSpPr>
          <p:spPr>
            <a:xfrm>
              <a:off x="763398" y="3429000"/>
              <a:ext cx="3045204" cy="2158068"/>
            </a:xfrm>
            <a:prstGeom prst="roundRect">
              <a:avLst>
                <a:gd name="adj" fmla="val 8504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Прямокутник: округлені кути 41">
              <a:extLst>
                <a:ext uri="{FF2B5EF4-FFF2-40B4-BE49-F238E27FC236}">
                  <a16:creationId xmlns:a16="http://schemas.microsoft.com/office/drawing/2014/main" id="{99766624-AFEB-4FB0-8AC7-6F18FEC37A79}"/>
                </a:ext>
              </a:extLst>
            </p:cNvPr>
            <p:cNvSpPr/>
            <p:nvPr/>
          </p:nvSpPr>
          <p:spPr>
            <a:xfrm>
              <a:off x="5338196" y="3388003"/>
              <a:ext cx="3045204" cy="2158068"/>
            </a:xfrm>
            <a:prstGeom prst="roundRect">
              <a:avLst>
                <a:gd name="adj" fmla="val 8504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0AE71BAB-22EF-468B-8889-7772DD6CE2A8}"/>
              </a:ext>
            </a:extLst>
          </p:cNvPr>
          <p:cNvSpPr/>
          <p:nvPr/>
        </p:nvSpPr>
        <p:spPr>
          <a:xfrm>
            <a:off x="593637" y="5815023"/>
            <a:ext cx="11003854" cy="640080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R. </a:t>
            </a:r>
            <a:r>
              <a:rPr lang="en-US" dirty="0" err="1">
                <a:solidFill>
                  <a:schemeClr val="tx1"/>
                </a:solidFill>
              </a:rPr>
              <a:t>Capocelli</a:t>
            </a:r>
            <a:r>
              <a:rPr lang="en-US" dirty="0">
                <a:solidFill>
                  <a:schemeClr val="tx1"/>
                </a:solidFill>
              </a:rPr>
              <a:t> and A. De </a:t>
            </a:r>
            <a:r>
              <a:rPr lang="en-US" dirty="0" err="1">
                <a:solidFill>
                  <a:schemeClr val="tx1"/>
                </a:solidFill>
              </a:rPr>
              <a:t>Santis</a:t>
            </a:r>
            <a:r>
              <a:rPr lang="en-US" dirty="0">
                <a:solidFill>
                  <a:schemeClr val="tx1"/>
                </a:solidFill>
              </a:rPr>
              <a:t>, ”Regular universal codeword sets,” IEEE Trans. Inform. Theory, vol. 32, no. 1, pp. 129–133, 1986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77DA8755-436E-1124-3BCF-CD87543CB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14</a:t>
            </a:fld>
            <a:endParaRPr lang="uk-UA" noProof="0" dirty="0"/>
          </a:p>
        </p:txBody>
      </p:sp>
      <p:sp>
        <p:nvSpPr>
          <p:cNvPr id="9" name="Місце для дати 8">
            <a:extLst>
              <a:ext uri="{FF2B5EF4-FFF2-40B4-BE49-F238E27FC236}">
                <a16:creationId xmlns:a16="http://schemas.microsoft.com/office/drawing/2014/main" id="{3D58CC85-784D-D9D1-6CFA-03D53A0D6A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F56F5EE1-E676-45B0-A95B-0B3C267FE7D0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Fibonacci codes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5A8F09-34AB-43CA-8C80-8BA1169870E9}"/>
              </a:ext>
            </a:extLst>
          </p:cNvPr>
          <p:cNvSpPr txBox="1"/>
          <p:nvPr/>
        </p:nvSpPr>
        <p:spPr>
          <a:xfrm>
            <a:off x="690007" y="1523874"/>
            <a:ext cx="8953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Fib</a:t>
            </a:r>
            <a:r>
              <a:rPr lang="en-US" sz="3000" i="1" dirty="0" err="1"/>
              <a:t>m</a:t>
            </a:r>
            <a:r>
              <a:rPr lang="en-US" sz="3000" dirty="0"/>
              <a:t> is the pattern code</a:t>
            </a:r>
            <a:r>
              <a:rPr lang="uk-UA" sz="3000" dirty="0"/>
              <a:t> </a:t>
            </a:r>
            <a:r>
              <a:rPr lang="en-US" sz="3000" dirty="0"/>
              <a:t>with delimiter</a:t>
            </a:r>
            <a:r>
              <a:rPr lang="uk-UA" sz="3000" dirty="0"/>
              <a:t> </a:t>
            </a:r>
            <a:r>
              <a:rPr lang="en-US" sz="3000" dirty="0"/>
              <a:t>1…1.</a:t>
            </a:r>
            <a:endParaRPr lang="uk-UA" sz="3000" dirty="0"/>
          </a:p>
        </p:txBody>
      </p:sp>
      <p:sp>
        <p:nvSpPr>
          <p:cNvPr id="33" name="Права фігурна дужка 32">
            <a:extLst>
              <a:ext uri="{FF2B5EF4-FFF2-40B4-BE49-F238E27FC236}">
                <a16:creationId xmlns:a16="http://schemas.microsoft.com/office/drawing/2014/main" id="{547B4229-B15B-4E75-B953-342D286EEA00}"/>
              </a:ext>
            </a:extLst>
          </p:cNvPr>
          <p:cNvSpPr/>
          <p:nvPr/>
        </p:nvSpPr>
        <p:spPr>
          <a:xfrm rot="5400000">
            <a:off x="7713328" y="1738006"/>
            <a:ext cx="69995" cy="6797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251B80-1D6E-4EED-A1DD-A43B9DA5D836}"/>
              </a:ext>
            </a:extLst>
          </p:cNvPr>
          <p:cNvSpPr txBox="1"/>
          <p:nvPr/>
        </p:nvSpPr>
        <p:spPr>
          <a:xfrm>
            <a:off x="7563575" y="2072409"/>
            <a:ext cx="76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</a:t>
            </a:r>
            <a:endParaRPr lang="uk-UA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B74333-1BF7-4FA9-8FAA-2A311155D954}"/>
                  </a:ext>
                </a:extLst>
              </p:cNvPr>
              <p:cNvSpPr txBox="1"/>
              <p:nvPr/>
            </p:nvSpPr>
            <p:spPr>
              <a:xfrm>
                <a:off x="690007" y="2411534"/>
                <a:ext cx="11275656" cy="67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There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3000" dirty="0"/>
                  <a:t> codewords of the code </a:t>
                </a:r>
                <a:r>
                  <a:rPr lang="en-US" sz="3000" dirty="0" err="1"/>
                  <a:t>Fib</a:t>
                </a:r>
                <a:r>
                  <a:rPr lang="en-US" sz="3000" i="1" dirty="0" err="1"/>
                  <a:t>m</a:t>
                </a:r>
                <a:r>
                  <a:rPr lang="en-US" sz="3000" i="1" dirty="0"/>
                  <a:t> </a:t>
                </a:r>
                <a:r>
                  <a:rPr lang="en-US" sz="3000" dirty="0"/>
                  <a:t>of length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.</a:t>
                </a:r>
                <a:endParaRPr lang="uk-UA" sz="3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B74333-1BF7-4FA9-8FAA-2A311155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" y="2411534"/>
                <a:ext cx="11275656" cy="679994"/>
              </a:xfrm>
              <a:prstGeom prst="rect">
                <a:avLst/>
              </a:prstGeom>
              <a:blipFill>
                <a:blip r:embed="rId4"/>
                <a:stretch>
                  <a:fillRect l="-1243" b="-216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622443-B3F0-4DB0-8AE0-8843C72DC319}"/>
                  </a:ext>
                </a:extLst>
              </p:cNvPr>
              <p:cNvSpPr txBox="1"/>
              <p:nvPr/>
            </p:nvSpPr>
            <p:spPr>
              <a:xfrm>
                <a:off x="378580" y="3390192"/>
                <a:ext cx="9703051" cy="679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=…</m:t>
                          </m:r>
                          <m:sSubSup>
                            <m:sSub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=0;  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+…</m:t>
                      </m:r>
                      <m:sSubSup>
                        <m:sSub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uk-UA" sz="3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622443-B3F0-4DB0-8AE0-8843C72D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80" y="3390192"/>
                <a:ext cx="9703051" cy="679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932FC466-2A8D-4D09-B932-07C7D800D1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229106"/>
                  </p:ext>
                </p:extLst>
              </p:nvPr>
            </p:nvGraphicFramePr>
            <p:xfrm>
              <a:off x="843916" y="4414926"/>
              <a:ext cx="9703052" cy="18815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6902">
                      <a:extLst>
                        <a:ext uri="{9D8B030D-6E8A-4147-A177-3AD203B41FA5}">
                          <a16:colId xmlns:a16="http://schemas.microsoft.com/office/drawing/2014/main" val="1447194653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89574654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1976109831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1668456278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1554182788"/>
                        </a:ext>
                      </a:extLst>
                    </a:gridCol>
                    <a:gridCol w="2154406">
                      <a:extLst>
                        <a:ext uri="{9D8B030D-6E8A-4147-A177-3AD203B41FA5}">
                          <a16:colId xmlns:a16="http://schemas.microsoft.com/office/drawing/2014/main" val="8617435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uk-UA" sz="2000" b="1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5801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2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131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Codewords</a:t>
                          </a:r>
                          <a:endParaRPr lang="uk-UA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0011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00011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01011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000011, 001011,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010011, 100011,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381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932FC466-2A8D-4D09-B932-07C7D800D1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229106"/>
                  </p:ext>
                </p:extLst>
              </p:nvPr>
            </p:nvGraphicFramePr>
            <p:xfrm>
              <a:off x="843916" y="4414926"/>
              <a:ext cx="9703052" cy="18815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6902">
                      <a:extLst>
                        <a:ext uri="{9D8B030D-6E8A-4147-A177-3AD203B41FA5}">
                          <a16:colId xmlns:a16="http://schemas.microsoft.com/office/drawing/2014/main" val="1447194653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89574654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1976109831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1668456278"/>
                        </a:ext>
                      </a:extLst>
                    </a:gridCol>
                    <a:gridCol w="1327936">
                      <a:extLst>
                        <a:ext uri="{9D8B030D-6E8A-4147-A177-3AD203B41FA5}">
                          <a16:colId xmlns:a16="http://schemas.microsoft.com/office/drawing/2014/main" val="1554182788"/>
                        </a:ext>
                      </a:extLst>
                    </a:gridCol>
                    <a:gridCol w="2154406">
                      <a:extLst>
                        <a:ext uri="{9D8B030D-6E8A-4147-A177-3AD203B41FA5}">
                          <a16:colId xmlns:a16="http://schemas.microsoft.com/office/drawing/2014/main" val="86174352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uk-UA" sz="2000" b="1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uk-UA" sz="2000" b="1" i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5801902"/>
                      </a:ext>
                    </a:extLst>
                  </a:tr>
                  <a:tr h="479425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>
                          <a:blip r:embed="rId6"/>
                          <a:stretch>
                            <a:fillRect l="-272" t="-88608" r="-335150" b="-2316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013122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Codewords</a:t>
                          </a:r>
                          <a:endParaRPr lang="uk-UA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0011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00011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01011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000011, 001011,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010011, 100011,</a:t>
                          </a:r>
                        </a:p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101011</a:t>
                          </a:r>
                          <a:endParaRPr lang="uk-UA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381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2FE7405E-8BCB-EE96-1521-FD80B7E4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15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BC0A82-1DF3-5AD3-F49D-D320441548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E2F1AB5-9D68-4C95-90AC-2EB4C6CA7DC5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Fibonacci codes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AF72BF2A-6387-4AF1-B386-583E1E014BFF}"/>
              </a:ext>
            </a:extLst>
          </p:cNvPr>
          <p:cNvSpPr/>
          <p:nvPr/>
        </p:nvSpPr>
        <p:spPr>
          <a:xfrm>
            <a:off x="648393" y="1641484"/>
            <a:ext cx="10433048" cy="640080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Apostolico</a:t>
            </a:r>
            <a:r>
              <a:rPr lang="en-US" dirty="0">
                <a:solidFill>
                  <a:schemeClr val="tx1"/>
                </a:solidFill>
              </a:rPr>
              <a:t>, A. and Fraenkel, A.S. (1987) Robust transmission of unbounded strings using Fibonacci</a:t>
            </a:r>
          </a:p>
          <a:p>
            <a:r>
              <a:rPr lang="en-US" dirty="0">
                <a:solidFill>
                  <a:schemeClr val="tx1"/>
                </a:solidFill>
              </a:rPr>
              <a:t>  representations, IEEE Trans. Inform. Theory, 33, pp. 238-</a:t>
            </a:r>
            <a:r>
              <a:rPr lang="uk-UA" dirty="0">
                <a:solidFill>
                  <a:schemeClr val="tx1"/>
                </a:solidFill>
              </a:rPr>
              <a:t>245</a:t>
            </a:r>
            <a:r>
              <a:rPr lang="en-US" dirty="0">
                <a:solidFill>
                  <a:schemeClr val="tx1"/>
                </a:solidFill>
              </a:rPr>
              <a:t>, 1987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40E27B0-9DED-4E38-8CA5-C4570112E233}"/>
              </a:ext>
            </a:extLst>
          </p:cNvPr>
          <p:cNvSpPr/>
          <p:nvPr/>
        </p:nvSpPr>
        <p:spPr>
          <a:xfrm>
            <a:off x="648393" y="2514872"/>
            <a:ext cx="10433048" cy="640080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S.T. Klein and M.K. Ben-Nissan, ”On the usefulness of Fibonacci compression codes,”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Computer Journal, vol. 53, no. 6, pp. 701–716, Jul. 2010.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769690-FDE6-48FF-A6AE-16AD05F7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9202"/>
            <a:ext cx="12192000" cy="2098351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D348FDE-00E3-37C3-0C96-237727834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16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10D8D-86F8-9547-A4BB-53A7EE9F0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747FCEE0-9F9F-4A47-AC32-C88EAB26866C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9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Fibonacci codes encoding and decoding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40E27B0-9DED-4E38-8CA5-C4570112E233}"/>
              </a:ext>
            </a:extLst>
          </p:cNvPr>
          <p:cNvSpPr/>
          <p:nvPr/>
        </p:nvSpPr>
        <p:spPr>
          <a:xfrm>
            <a:off x="630286" y="1464669"/>
            <a:ext cx="4771711" cy="1323797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S.T. Klein and M.K. Ben-Nissan, ”On the usefulness of Fibonacci compression codes,”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Computer Journal, vol. 53, no. 6, pp. 701–716, Jul. 2010.</a:t>
            </a:r>
            <a:endParaRPr lang="uk-UA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AC827-13BC-4F75-B876-02592B679167}"/>
                  </a:ext>
                </a:extLst>
              </p:cNvPr>
              <p:cNvSpPr txBox="1"/>
              <p:nvPr/>
            </p:nvSpPr>
            <p:spPr>
              <a:xfrm>
                <a:off x="630286" y="4142620"/>
                <a:ext cx="5225085" cy="89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+3] .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AC827-13BC-4F75-B876-02592B679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6" y="4142620"/>
                <a:ext cx="5225085" cy="897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F9F233-6825-44A3-B99F-5A1107337C2F}"/>
                  </a:ext>
                </a:extLst>
              </p:cNvPr>
              <p:cNvSpPr txBox="1"/>
              <p:nvPr/>
            </p:nvSpPr>
            <p:spPr>
              <a:xfrm>
                <a:off x="792594" y="3429000"/>
                <a:ext cx="48658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=10110…0(111)=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(111)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F9F233-6825-44A3-B99F-5A1107337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94" y="3429000"/>
                <a:ext cx="4865883" cy="369332"/>
              </a:xfrm>
              <a:prstGeom prst="rect">
                <a:avLst/>
              </a:prstGeom>
              <a:blipFill>
                <a:blip r:embed="rId5"/>
                <a:stretch>
                  <a:fillRect l="-752" r="-1754" b="-3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E3D4F1-1784-4779-B25B-04545BADC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17" y="1377588"/>
            <a:ext cx="5153025" cy="5153025"/>
          </a:xfrm>
          <a:prstGeom prst="rect">
            <a:avLst/>
          </a:prstGeo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77B339-284A-A2F2-C7F5-9EEFD54D9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17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7E5B17-CBF6-BBFC-52D7-8D0931002D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8CA421D6-85DC-4716-B172-72D08DC7BAD2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4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Fibonacci codes fast decoding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7B639-AFDE-44D6-A80D-76C0669B0FB1}"/>
              </a:ext>
            </a:extLst>
          </p:cNvPr>
          <p:cNvSpPr txBox="1"/>
          <p:nvPr/>
        </p:nvSpPr>
        <p:spPr>
          <a:xfrm>
            <a:off x="2227152" y="19193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521963-9F59-4C05-9221-B04E4121DDDC}"/>
                  </a:ext>
                </a:extLst>
              </p:cNvPr>
              <p:cNvSpPr txBox="1"/>
              <p:nvPr/>
            </p:nvSpPr>
            <p:spPr>
              <a:xfrm>
                <a:off x="895840" y="1453438"/>
                <a:ext cx="10674489" cy="10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MR10"/>
                  </a:rPr>
                  <a:t>can be represented as a linear combination of the </a:t>
                </a:r>
                <a:r>
                  <a:rPr lang="en-US" sz="2400" i="1" dirty="0">
                    <a:latin typeface="CMMI10"/>
                  </a:rPr>
                  <a:t>n</a:t>
                </a:r>
                <a:r>
                  <a:rPr lang="en-US" sz="2400" baseline="30000" dirty="0">
                    <a:latin typeface="CMR10"/>
                  </a:rPr>
                  <a:t>th</a:t>
                </a:r>
                <a:r>
                  <a:rPr lang="en-US" sz="2400" dirty="0">
                    <a:latin typeface="CMR10"/>
                  </a:rPr>
                  <a:t> powers of the roots of the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−…−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 It has only one real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521963-9F59-4C05-9221-B04E4121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40" y="1453438"/>
                <a:ext cx="10674489" cy="1096326"/>
              </a:xfrm>
              <a:prstGeom prst="rect">
                <a:avLst/>
              </a:prstGeom>
              <a:blipFill>
                <a:blip r:embed="rId4"/>
                <a:stretch>
                  <a:fillRect l="-914" b="-888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CA91DB-7A8D-42F8-9474-69154C20E63A}"/>
                  </a:ext>
                </a:extLst>
              </p:cNvPr>
              <p:cNvSpPr txBox="1"/>
              <p:nvPr/>
            </p:nvSpPr>
            <p:spPr>
              <a:xfrm>
                <a:off x="895839" y="2621075"/>
                <a:ext cx="10674487" cy="608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Thus,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b>
                    </m:sSub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/>
                  <a:t>. For example,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(1.8393)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CA91DB-7A8D-42F8-9474-69154C20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39" y="2621075"/>
                <a:ext cx="10674487" cy="608885"/>
              </a:xfrm>
              <a:prstGeom prst="rect">
                <a:avLst/>
              </a:prstGeom>
              <a:blipFill>
                <a:blip r:embed="rId5"/>
                <a:stretch>
                  <a:fillRect l="-914" b="-1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id="{529334D9-FC3E-4BAC-BD09-B9BD55E46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57477"/>
              </p:ext>
            </p:extLst>
          </p:nvPr>
        </p:nvGraphicFramePr>
        <p:xfrm>
          <a:off x="895839" y="3756663"/>
          <a:ext cx="95293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193212183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8105767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51140641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78388182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6787094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9251119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03663699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70693961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284191623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284248703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29084275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81993481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4023255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40491028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0306530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51481094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75434254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63833742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831278679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167211486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1234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A53275A1-C7A2-4855-93BE-6409993AD77B}"/>
              </a:ext>
            </a:extLst>
          </p:cNvPr>
          <p:cNvCxnSpPr>
            <a:cxnSpLocks/>
          </p:cNvCxnSpPr>
          <p:nvPr/>
        </p:nvCxnSpPr>
        <p:spPr>
          <a:xfrm>
            <a:off x="4065070" y="3610753"/>
            <a:ext cx="0" cy="599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35F7A3F5-89DE-494B-A1C4-7988A10AA4E6}"/>
              </a:ext>
            </a:extLst>
          </p:cNvPr>
          <p:cNvCxnSpPr>
            <a:cxnSpLocks/>
          </p:cNvCxnSpPr>
          <p:nvPr/>
        </p:nvCxnSpPr>
        <p:spPr>
          <a:xfrm>
            <a:off x="7233783" y="3610753"/>
            <a:ext cx="0" cy="599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C3FCE6-C171-455A-8ECB-9A1D805FB0AC}"/>
              </a:ext>
            </a:extLst>
          </p:cNvPr>
          <p:cNvSpPr txBox="1"/>
          <p:nvPr/>
        </p:nvSpPr>
        <p:spPr>
          <a:xfrm>
            <a:off x="3179790" y="33004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C4E67-579A-4963-AD63-70AAF23E4DDA}"/>
              </a:ext>
            </a:extLst>
          </p:cNvPr>
          <p:cNvSpPr txBox="1"/>
          <p:nvPr/>
        </p:nvSpPr>
        <p:spPr>
          <a:xfrm>
            <a:off x="5102467" y="33300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36D02D-AF12-4AF5-814A-E9897ECD8FF1}"/>
                  </a:ext>
                </a:extLst>
              </p:cNvPr>
              <p:cNvSpPr txBox="1"/>
              <p:nvPr/>
            </p:nvSpPr>
            <p:spPr>
              <a:xfrm>
                <a:off x="895839" y="5762388"/>
                <a:ext cx="6832191" cy="531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d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𝑏𝑎𝑠𝑒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uk-UA" sz="2400" dirty="0">
                        <a:sym typeface="Symbol" panose="05050102010706020507" pitchFamily="18" charset="2"/>
                      </a:rPr>
                      <m:t></m:t>
                    </m:r>
                  </m:oMath>
                </a14:m>
                <a:r>
                  <a:rPr lang="en-US" sz="2400" dirty="0"/>
                  <a:t> .</a:t>
                </a:r>
                <a:endParaRPr lang="uk-U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36D02D-AF12-4AF5-814A-E9897ECD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39" y="5762388"/>
                <a:ext cx="6832191" cy="531171"/>
              </a:xfrm>
              <a:prstGeom prst="rect">
                <a:avLst/>
              </a:prstGeom>
              <a:blipFill>
                <a:blip r:embed="rId6"/>
                <a:stretch>
                  <a:fillRect t="-4598" b="-172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D63EF7-8036-494A-AE36-8A47B42FB6B7}"/>
                  </a:ext>
                </a:extLst>
              </p:cNvPr>
              <p:cNvSpPr txBox="1"/>
              <p:nvPr/>
            </p:nvSpPr>
            <p:spPr>
              <a:xfrm>
                <a:off x="5976415" y="4751602"/>
                <a:ext cx="5501314" cy="755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𝑣𝑎𝑙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D63EF7-8036-494A-AE36-8A47B42FB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15" y="4751602"/>
                <a:ext cx="5501314" cy="755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ава фігурна дужка 20">
            <a:extLst>
              <a:ext uri="{FF2B5EF4-FFF2-40B4-BE49-F238E27FC236}">
                <a16:creationId xmlns:a16="http://schemas.microsoft.com/office/drawing/2014/main" id="{2753C1AA-A485-4740-9307-5320C80529A7}"/>
              </a:ext>
            </a:extLst>
          </p:cNvPr>
          <p:cNvSpPr/>
          <p:nvPr/>
        </p:nvSpPr>
        <p:spPr>
          <a:xfrm rot="5400000">
            <a:off x="4355411" y="2282922"/>
            <a:ext cx="239442" cy="395997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FFE98-C003-4719-81FD-C7AB129A039C}"/>
              </a:ext>
            </a:extLst>
          </p:cNvPr>
          <p:cNvSpPr txBox="1"/>
          <p:nvPr/>
        </p:nvSpPr>
        <p:spPr>
          <a:xfrm>
            <a:off x="4297038" y="43233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231D60D-567F-8245-4E10-6A1C48E3D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18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7B7A16-76CE-BE6A-05FE-759D569988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332B634-0816-467D-99A7-05A73E222D2C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Fibonacci fast decoding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797105-2964-425F-A42B-18AB8FC32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93" y="536540"/>
            <a:ext cx="7550590" cy="1526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ED303-DB06-4972-9DC8-95CF9B385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859" y="2369835"/>
            <a:ext cx="6905625" cy="3886200"/>
          </a:xfrm>
          <a:prstGeom prst="rect">
            <a:avLst/>
          </a:prstGeom>
        </p:spPr>
      </p:pic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B816B608-2671-4E3E-B82E-23521995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44250"/>
              </p:ext>
            </p:extLst>
          </p:nvPr>
        </p:nvGraphicFramePr>
        <p:xfrm>
          <a:off x="497516" y="2639210"/>
          <a:ext cx="3970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58">
                  <a:extLst>
                    <a:ext uri="{9D8B030D-6E8A-4147-A177-3AD203B41FA5}">
                      <a16:colId xmlns:a16="http://schemas.microsoft.com/office/drawing/2014/main" val="3574195696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39638980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248825915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97935405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18951423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887572658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3320851864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025708767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2376192975"/>
                    </a:ext>
                  </a:extLst>
                </a:gridCol>
                <a:gridCol w="397058">
                  <a:extLst>
                    <a:ext uri="{9D8B030D-6E8A-4147-A177-3AD203B41FA5}">
                      <a16:colId xmlns:a16="http://schemas.microsoft.com/office/drawing/2014/main" val="426988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70714"/>
                  </a:ext>
                </a:extLst>
              </a:tr>
            </a:tbl>
          </a:graphicData>
        </a:graphic>
      </p:graphicFrame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519A0BE3-1EDD-440E-A58E-C517667F78D9}"/>
              </a:ext>
            </a:extLst>
          </p:cNvPr>
          <p:cNvCxnSpPr/>
          <p:nvPr/>
        </p:nvCxnSpPr>
        <p:spPr>
          <a:xfrm>
            <a:off x="3657600" y="2544024"/>
            <a:ext cx="0" cy="606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16FCE6D3-43F5-37D5-5F7F-D332C5B0D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19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3D0C16-FF95-8BD1-F212-336A9A6185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3EE04DF-888D-4042-ADFA-307778209350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8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Statistical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loseless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compression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9EC32-20C3-472C-A71A-03673E0D9F2F}"/>
                  </a:ext>
                </a:extLst>
              </p:cNvPr>
              <p:cNvSpPr txBox="1"/>
              <p:nvPr/>
            </p:nvSpPr>
            <p:spPr>
              <a:xfrm>
                <a:off x="3984813" y="2677899"/>
                <a:ext cx="2296783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uk-UA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9EC32-20C3-472C-A71A-03673E0D9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813" y="2677899"/>
                <a:ext cx="2296783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B114BB4A-E53D-44D4-AECB-3088EFDA0BF3}"/>
              </a:ext>
            </a:extLst>
          </p:cNvPr>
          <p:cNvCxnSpPr/>
          <p:nvPr/>
        </p:nvCxnSpPr>
        <p:spPr>
          <a:xfrm>
            <a:off x="3512618" y="3487323"/>
            <a:ext cx="0" cy="2617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02145A-5405-40D0-9CA2-E976D3C27C74}"/>
              </a:ext>
            </a:extLst>
          </p:cNvPr>
          <p:cNvSpPr txBox="1"/>
          <p:nvPr/>
        </p:nvSpPr>
        <p:spPr>
          <a:xfrm>
            <a:off x="4669058" y="3747529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Arithmetic</a:t>
            </a:r>
            <a:r>
              <a:rPr lang="uk-UA" sz="2000" dirty="0">
                <a:solidFill>
                  <a:srgbClr val="0070C0"/>
                </a:solidFill>
              </a:rPr>
              <a:t> (1970</a:t>
            </a:r>
            <a:r>
              <a:rPr lang="en-US" sz="2000" dirty="0">
                <a:solidFill>
                  <a:srgbClr val="0070C0"/>
                </a:solidFill>
              </a:rPr>
              <a:t>s)</a:t>
            </a:r>
            <a:endParaRPr lang="uk-UA" sz="2000" dirty="0">
              <a:solidFill>
                <a:srgbClr val="0070C0"/>
              </a:solidFill>
            </a:endParaRP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7353A88-7057-4C17-AA42-35F136C99923}"/>
              </a:ext>
            </a:extLst>
          </p:cNvPr>
          <p:cNvCxnSpPr/>
          <p:nvPr/>
        </p:nvCxnSpPr>
        <p:spPr>
          <a:xfrm flipH="1">
            <a:off x="3512617" y="3284173"/>
            <a:ext cx="604007" cy="203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12A0B847-3F09-4A3F-8368-581B0A0079FB}"/>
              </a:ext>
            </a:extLst>
          </p:cNvPr>
          <p:cNvCxnSpPr>
            <a:cxnSpLocks/>
            <a:endCxn id="3" idx="6"/>
          </p:cNvCxnSpPr>
          <p:nvPr/>
        </p:nvCxnSpPr>
        <p:spPr>
          <a:xfrm flipH="1" flipV="1">
            <a:off x="3606867" y="3798540"/>
            <a:ext cx="1061123" cy="184923"/>
          </a:xfrm>
          <a:prstGeom prst="straightConnector1">
            <a:avLst/>
          </a:prstGeom>
          <a:ln>
            <a:solidFill>
              <a:srgbClr val="438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682C7F0E-949A-4AAE-BD68-2A5E85428214}"/>
              </a:ext>
            </a:extLst>
          </p:cNvPr>
          <p:cNvCxnSpPr>
            <a:cxnSpLocks/>
          </p:cNvCxnSpPr>
          <p:nvPr/>
        </p:nvCxnSpPr>
        <p:spPr>
          <a:xfrm>
            <a:off x="657815" y="5730603"/>
            <a:ext cx="1045882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492B7C-697B-4EA1-B625-218B25292818}"/>
              </a:ext>
            </a:extLst>
          </p:cNvPr>
          <p:cNvSpPr txBox="1"/>
          <p:nvPr/>
        </p:nvSpPr>
        <p:spPr>
          <a:xfrm>
            <a:off x="5007503" y="4332323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Huffman (1952)</a:t>
            </a:r>
            <a:endParaRPr lang="uk-UA" sz="2000" dirty="0">
              <a:solidFill>
                <a:schemeClr val="accent6"/>
              </a:solidFill>
            </a:endParaRPr>
          </a:p>
        </p:txBody>
      </p: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E58AF71B-DFFE-464E-AFAB-CA1D77C8C37A}"/>
              </a:ext>
            </a:extLst>
          </p:cNvPr>
          <p:cNvCxnSpPr>
            <a:cxnSpLocks/>
            <a:stCxn id="23" idx="1"/>
            <a:endCxn id="4" idx="6"/>
          </p:cNvCxnSpPr>
          <p:nvPr/>
        </p:nvCxnSpPr>
        <p:spPr>
          <a:xfrm flipH="1">
            <a:off x="4061472" y="4532378"/>
            <a:ext cx="946031" cy="2137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908853-B156-4AFD-933F-AE0E2D529E04}"/>
              </a:ext>
            </a:extLst>
          </p:cNvPr>
          <p:cNvSpPr txBox="1"/>
          <p:nvPr/>
        </p:nvSpPr>
        <p:spPr>
          <a:xfrm>
            <a:off x="9274459" y="5868219"/>
            <a:ext cx="208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Compressed size</a:t>
            </a:r>
            <a:endParaRPr lang="uk-UA" sz="2000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16C6063-B168-532C-C85F-47B186948EF6}"/>
              </a:ext>
            </a:extLst>
          </p:cNvPr>
          <p:cNvSpPr/>
          <p:nvPr/>
        </p:nvSpPr>
        <p:spPr>
          <a:xfrm>
            <a:off x="3472341" y="3731277"/>
            <a:ext cx="134526" cy="1345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B319624-36C7-4274-BC2C-724C899566DD}"/>
              </a:ext>
            </a:extLst>
          </p:cNvPr>
          <p:cNvSpPr/>
          <p:nvPr/>
        </p:nvSpPr>
        <p:spPr>
          <a:xfrm>
            <a:off x="3926946" y="4486493"/>
            <a:ext cx="134526" cy="1345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CE405D3F-3A61-498A-553C-A31769909C35}"/>
              </a:ext>
            </a:extLst>
          </p:cNvPr>
          <p:cNvGrpSpPr/>
          <p:nvPr/>
        </p:nvGrpSpPr>
        <p:grpSpPr>
          <a:xfrm>
            <a:off x="1038462" y="3370417"/>
            <a:ext cx="2607917" cy="1323439"/>
            <a:chOff x="4569062" y="2595166"/>
            <a:chExt cx="2607917" cy="13234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30B0EA-8618-4891-B740-8DFAA9571C71}"/>
                </a:ext>
              </a:extLst>
            </p:cNvPr>
            <p:cNvSpPr txBox="1"/>
            <p:nvPr/>
          </p:nvSpPr>
          <p:spPr>
            <a:xfrm>
              <a:off x="4569062" y="2595166"/>
              <a:ext cx="15440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99"/>
                  </a:solidFill>
                </a:rPr>
                <a:t>Asymmetric</a:t>
              </a:r>
            </a:p>
            <a:p>
              <a:r>
                <a:rPr lang="en-US" sz="2000" dirty="0">
                  <a:solidFill>
                    <a:srgbClr val="CC0099"/>
                  </a:solidFill>
                </a:rPr>
                <a:t>Numeration</a:t>
              </a:r>
            </a:p>
            <a:p>
              <a:r>
                <a:rPr lang="en-US" sz="2000" dirty="0">
                  <a:solidFill>
                    <a:srgbClr val="CC0099"/>
                  </a:solidFill>
                </a:rPr>
                <a:t>Systems</a:t>
              </a:r>
            </a:p>
            <a:p>
              <a:r>
                <a:rPr lang="en-US" sz="2000" dirty="0">
                  <a:solidFill>
                    <a:srgbClr val="CC0099"/>
                  </a:solidFill>
                </a:rPr>
                <a:t>(2013)</a:t>
              </a:r>
              <a:endParaRPr lang="uk-UA" sz="2000" dirty="0">
                <a:solidFill>
                  <a:srgbClr val="CC0099"/>
                </a:solidFill>
              </a:endParaRPr>
            </a:p>
          </p:txBody>
        </p:sp>
        <p:cxnSp>
          <p:nvCxnSpPr>
            <p:cNvPr id="30" name="Пряма зі стрілкою 29">
              <a:extLst>
                <a:ext uri="{FF2B5EF4-FFF2-40B4-BE49-F238E27FC236}">
                  <a16:creationId xmlns:a16="http://schemas.microsoft.com/office/drawing/2014/main" id="{8043BAA7-23ED-4215-BDA3-12528C69A610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6147741" y="3198171"/>
              <a:ext cx="914413" cy="412658"/>
            </a:xfrm>
            <a:prstGeom prst="straightConnector1">
              <a:avLst/>
            </a:prstGeom>
            <a:ln>
              <a:solidFill>
                <a:srgbClr val="CC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B0026B7-029C-9832-12A2-723F5946C2DF}"/>
                </a:ext>
              </a:extLst>
            </p:cNvPr>
            <p:cNvSpPr/>
            <p:nvPr/>
          </p:nvSpPr>
          <p:spPr>
            <a:xfrm>
              <a:off x="7042453" y="3591128"/>
              <a:ext cx="134526" cy="134526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C91C52F2-BE9C-C991-BBF7-BDEDF1EE1D65}"/>
              </a:ext>
            </a:extLst>
          </p:cNvPr>
          <p:cNvGrpSpPr/>
          <p:nvPr/>
        </p:nvGrpSpPr>
        <p:grpSpPr>
          <a:xfrm>
            <a:off x="588499" y="2416847"/>
            <a:ext cx="2175242" cy="3925095"/>
            <a:chOff x="588499" y="1641596"/>
            <a:chExt cx="2175242" cy="3925095"/>
          </a:xfrm>
        </p:grpSpPr>
        <p:cxnSp>
          <p:nvCxnSpPr>
            <p:cNvPr id="44" name="Пряма зі стрілкою 43">
              <a:extLst>
                <a:ext uri="{FF2B5EF4-FFF2-40B4-BE49-F238E27FC236}">
                  <a16:creationId xmlns:a16="http://schemas.microsoft.com/office/drawing/2014/main" id="{0EF4865B-D34D-5C34-4D54-E979511E9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741" y="1750091"/>
              <a:ext cx="0" cy="3816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F11247-1DB4-F037-4338-6D8466CCE2B4}"/>
                </a:ext>
              </a:extLst>
            </p:cNvPr>
            <p:cNvSpPr txBox="1"/>
            <p:nvPr/>
          </p:nvSpPr>
          <p:spPr>
            <a:xfrm>
              <a:off x="588499" y="1641596"/>
              <a:ext cx="2028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Decoding speed</a:t>
              </a:r>
              <a:endParaRPr lang="uk-UA" sz="2000" dirty="0"/>
            </a:p>
          </p:txBody>
        </p:sp>
      </p:grp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2027BA26-9277-792A-D398-306B77071434}"/>
              </a:ext>
            </a:extLst>
          </p:cNvPr>
          <p:cNvSpPr/>
          <p:nvPr/>
        </p:nvSpPr>
        <p:spPr>
          <a:xfrm>
            <a:off x="3984814" y="4753811"/>
            <a:ext cx="3379304" cy="839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???</a:t>
            </a:r>
            <a:endParaRPr lang="uk-UA" sz="32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27887E7-6513-9A37-68D2-382462947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</a:t>
            </a:fld>
            <a:endParaRPr lang="uk-UA" noProof="0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D7589F98-104B-204D-0A2D-CE03F61C68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AD136D4D-A5FF-407C-842A-84457F9C4B18}" type="datetime12">
              <a:rPr lang="uk-UA" noProof="0" smtClean="0"/>
              <a:t>7:23 </a:t>
            </a:fld>
            <a:endParaRPr lang="uk-UA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DE30AB-A7FC-8339-F8C1-31E648231F46}"/>
                  </a:ext>
                </a:extLst>
              </p:cNvPr>
              <p:cNvSpPr txBox="1"/>
              <p:nvPr/>
            </p:nvSpPr>
            <p:spPr>
              <a:xfrm>
                <a:off x="3445784" y="1261647"/>
                <a:ext cx="6001195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;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𝑓𝑟𝑒𝑞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DE30AB-A7FC-8339-F8C1-31E648231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784" y="1261647"/>
                <a:ext cx="6001195" cy="91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9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Fibonacci fast decoding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7035F7-6AB6-41CC-9A43-96B15F654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3" y="1642213"/>
            <a:ext cx="9515475" cy="2143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641F79-90A4-4265-B3AD-3B2CE4C3A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588" y="4139462"/>
            <a:ext cx="7362825" cy="2152650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A4F9361-FB19-8641-579A-E0C4C53B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20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8C1B0-E3A8-6412-87C0-A2225ED86F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41C71B9-617C-409A-B2DB-7A1A730556CB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6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872620" cy="640080"/>
          </a:xfrm>
        </p:spPr>
        <p:txBody>
          <a:bodyPr rtlCol="0"/>
          <a:lstStyle/>
          <a:p>
            <a:pPr rtl="0"/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Natural language text compression: Fibonacci codes</a:t>
            </a:r>
            <a:endParaRPr lang="uk-UA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8E94B399-9E67-45AD-8500-FED83A16EF4B}"/>
              </a:ext>
            </a:extLst>
          </p:cNvPr>
          <p:cNvGrpSpPr/>
          <p:nvPr/>
        </p:nvGrpSpPr>
        <p:grpSpPr>
          <a:xfrm>
            <a:off x="2350091" y="1988544"/>
            <a:ext cx="8707163" cy="2317917"/>
            <a:chOff x="362274" y="1875687"/>
            <a:chExt cx="8707163" cy="2317917"/>
          </a:xfrm>
        </p:grpSpPr>
        <p:grpSp>
          <p:nvGrpSpPr>
            <p:cNvPr id="9" name="Групувати 8">
              <a:extLst>
                <a:ext uri="{FF2B5EF4-FFF2-40B4-BE49-F238E27FC236}">
                  <a16:creationId xmlns:a16="http://schemas.microsoft.com/office/drawing/2014/main" id="{79F5BB78-C719-4770-B537-5747E45411F3}"/>
                </a:ext>
              </a:extLst>
            </p:cNvPr>
            <p:cNvGrpSpPr/>
            <p:nvPr/>
          </p:nvGrpSpPr>
          <p:grpSpPr>
            <a:xfrm>
              <a:off x="362274" y="2493520"/>
              <a:ext cx="3211868" cy="1209375"/>
              <a:chOff x="362274" y="2493520"/>
              <a:chExt cx="3211868" cy="1209375"/>
            </a:xfrm>
          </p:grpSpPr>
          <p:sp>
            <p:nvSpPr>
              <p:cNvPr id="21" name="Дуга 20">
                <a:extLst>
                  <a:ext uri="{FF2B5EF4-FFF2-40B4-BE49-F238E27FC236}">
                    <a16:creationId xmlns:a16="http://schemas.microsoft.com/office/drawing/2014/main" id="{F0C5E1BE-2571-446B-89B5-476875C86410}"/>
                  </a:ext>
                </a:extLst>
              </p:cNvPr>
              <p:cNvSpPr/>
              <p:nvPr/>
            </p:nvSpPr>
            <p:spPr>
              <a:xfrm rot="12566121" flipH="1">
                <a:off x="2527947" y="2823297"/>
                <a:ext cx="1046195" cy="755457"/>
              </a:xfrm>
              <a:prstGeom prst="arc">
                <a:avLst>
                  <a:gd name="adj1" fmla="val 11523483"/>
                  <a:gd name="adj2" fmla="val 199269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Дуга 21">
                <a:extLst>
                  <a:ext uri="{FF2B5EF4-FFF2-40B4-BE49-F238E27FC236}">
                    <a16:creationId xmlns:a16="http://schemas.microsoft.com/office/drawing/2014/main" id="{E499EB94-5BA2-4D6B-876F-8226CC8E8FA6}"/>
                  </a:ext>
                </a:extLst>
              </p:cNvPr>
              <p:cNvSpPr/>
              <p:nvPr/>
            </p:nvSpPr>
            <p:spPr>
              <a:xfrm rot="9033879">
                <a:off x="362274" y="2947438"/>
                <a:ext cx="1046195" cy="755457"/>
              </a:xfrm>
              <a:prstGeom prst="arc">
                <a:avLst>
                  <a:gd name="adj1" fmla="val 11384208"/>
                  <a:gd name="adj2" fmla="val 199269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3" name="Дуга 22">
                <a:extLst>
                  <a:ext uri="{FF2B5EF4-FFF2-40B4-BE49-F238E27FC236}">
                    <a16:creationId xmlns:a16="http://schemas.microsoft.com/office/drawing/2014/main" id="{BAC4F00F-9465-41C8-9462-C60F092D9C9B}"/>
                  </a:ext>
                </a:extLst>
              </p:cNvPr>
              <p:cNvSpPr/>
              <p:nvPr/>
            </p:nvSpPr>
            <p:spPr>
              <a:xfrm rot="9033879" flipH="1" flipV="1">
                <a:off x="1365724" y="2493520"/>
                <a:ext cx="1202508" cy="1089376"/>
              </a:xfrm>
              <a:prstGeom prst="arc">
                <a:avLst>
                  <a:gd name="adj1" fmla="val 11853049"/>
                  <a:gd name="adj2" fmla="val 1929482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AEF7C4F9-3327-4C7C-919C-390CD1F1214E}"/>
                </a:ext>
              </a:extLst>
            </p:cNvPr>
            <p:cNvSpPr/>
            <p:nvPr/>
          </p:nvSpPr>
          <p:spPr>
            <a:xfrm rot="8972188">
              <a:off x="4790426" y="1875687"/>
              <a:ext cx="1603153" cy="1778771"/>
            </a:xfrm>
            <a:prstGeom prst="arc">
              <a:avLst>
                <a:gd name="adj1" fmla="val 12376230"/>
                <a:gd name="adj2" fmla="val 1866850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1E5C1863-D6DB-46C2-A7A9-7FBAAB77ECC1}"/>
                </a:ext>
              </a:extLst>
            </p:cNvPr>
            <p:cNvGrpSpPr/>
            <p:nvPr/>
          </p:nvGrpSpPr>
          <p:grpSpPr>
            <a:xfrm>
              <a:off x="5154095" y="2027633"/>
              <a:ext cx="3915342" cy="2165971"/>
              <a:chOff x="5154095" y="2027633"/>
              <a:chExt cx="3915342" cy="2165971"/>
            </a:xfrm>
          </p:grpSpPr>
          <p:sp>
            <p:nvSpPr>
              <p:cNvPr id="13" name="Дуга 12">
                <a:extLst>
                  <a:ext uri="{FF2B5EF4-FFF2-40B4-BE49-F238E27FC236}">
                    <a16:creationId xmlns:a16="http://schemas.microsoft.com/office/drawing/2014/main" id="{01EEAD8C-18CA-4E74-A7D2-865BCD09B0EF}"/>
                  </a:ext>
                </a:extLst>
              </p:cNvPr>
              <p:cNvSpPr/>
              <p:nvPr/>
            </p:nvSpPr>
            <p:spPr>
              <a:xfrm rot="12566121" flipH="1">
                <a:off x="7302676" y="2728213"/>
                <a:ext cx="1046195" cy="755457"/>
              </a:xfrm>
              <a:prstGeom prst="arc">
                <a:avLst>
                  <a:gd name="adj1" fmla="val 12205139"/>
                  <a:gd name="adj2" fmla="val 19926994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Дуга 13">
                <a:extLst>
                  <a:ext uri="{FF2B5EF4-FFF2-40B4-BE49-F238E27FC236}">
                    <a16:creationId xmlns:a16="http://schemas.microsoft.com/office/drawing/2014/main" id="{357CDD47-2AF9-487C-A87C-5FF86E9603D9}"/>
                  </a:ext>
                </a:extLst>
              </p:cNvPr>
              <p:cNvSpPr/>
              <p:nvPr/>
            </p:nvSpPr>
            <p:spPr>
              <a:xfrm rot="9527623" flipH="1" flipV="1">
                <a:off x="6493674" y="2158924"/>
                <a:ext cx="809210" cy="1736869"/>
              </a:xfrm>
              <a:prstGeom prst="arc">
                <a:avLst>
                  <a:gd name="adj1" fmla="val 14027538"/>
                  <a:gd name="adj2" fmla="val 1559495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61944AD0-7580-4AA2-8B1A-2A43F2589D23}"/>
                  </a:ext>
                </a:extLst>
              </p:cNvPr>
              <p:cNvSpPr/>
              <p:nvPr/>
            </p:nvSpPr>
            <p:spPr>
              <a:xfrm>
                <a:off x="5611296" y="3583865"/>
                <a:ext cx="159657" cy="159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2D35EDD-869B-442A-BA63-B56B273661C4}"/>
                  </a:ext>
                </a:extLst>
              </p:cNvPr>
              <p:cNvSpPr/>
              <p:nvPr/>
            </p:nvSpPr>
            <p:spPr>
              <a:xfrm>
                <a:off x="6981371" y="2394884"/>
                <a:ext cx="159657" cy="139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60AE84-ADB5-4E53-A278-67452B68A6FF}"/>
                  </a:ext>
                </a:extLst>
              </p:cNvPr>
              <p:cNvSpPr txBox="1"/>
              <p:nvPr/>
            </p:nvSpPr>
            <p:spPr>
              <a:xfrm>
                <a:off x="7110008" y="2027633"/>
                <a:ext cx="1306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Fib3</a:t>
                </a:r>
                <a:endParaRPr lang="uk-UA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C108F5-F1B6-4B96-BF0D-763DF06403CE}"/>
                  </a:ext>
                </a:extLst>
              </p:cNvPr>
              <p:cNvSpPr txBox="1"/>
              <p:nvPr/>
            </p:nvSpPr>
            <p:spPr>
              <a:xfrm>
                <a:off x="5154095" y="3731939"/>
                <a:ext cx="1306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Fib2</a:t>
                </a:r>
                <a:endParaRPr lang="uk-UA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EC8433-D57F-4B07-994F-CA2A0F97D7A7}"/>
                  </a:ext>
                </a:extLst>
              </p:cNvPr>
              <p:cNvSpPr txBox="1"/>
              <p:nvPr/>
            </p:nvSpPr>
            <p:spPr>
              <a:xfrm>
                <a:off x="7763151" y="3524416"/>
                <a:ext cx="1306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Fib4</a:t>
                </a:r>
                <a:endParaRPr lang="uk-UA" sz="2400" dirty="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56E462FC-F1FE-4C34-ACB4-032674715F49}"/>
                  </a:ext>
                </a:extLst>
              </p:cNvPr>
              <p:cNvSpPr/>
              <p:nvPr/>
            </p:nvSpPr>
            <p:spPr>
              <a:xfrm>
                <a:off x="7684845" y="3425915"/>
                <a:ext cx="159657" cy="1395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114C114-DD2B-470C-8C36-EBCB8BFCCF16}"/>
                </a:ext>
              </a:extLst>
            </p:cNvPr>
            <p:cNvSpPr/>
            <p:nvPr/>
          </p:nvSpPr>
          <p:spPr>
            <a:xfrm>
              <a:off x="4244431" y="2071374"/>
              <a:ext cx="61266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uk-UA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23BC0148-B818-4F4B-932A-31A15B886A73}"/>
              </a:ext>
            </a:extLst>
          </p:cNvPr>
          <p:cNvSpPr/>
          <p:nvPr/>
        </p:nvSpPr>
        <p:spPr>
          <a:xfrm>
            <a:off x="2858674" y="3741429"/>
            <a:ext cx="159657" cy="159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8E62910-2ACF-48DF-B666-C21C51890D9E}"/>
              </a:ext>
            </a:extLst>
          </p:cNvPr>
          <p:cNvSpPr/>
          <p:nvPr/>
        </p:nvSpPr>
        <p:spPr>
          <a:xfrm>
            <a:off x="3903704" y="2507741"/>
            <a:ext cx="159657" cy="13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B2C8CF-362B-4A0A-9E50-4609589D35FD}"/>
              </a:ext>
            </a:extLst>
          </p:cNvPr>
          <p:cNvSpPr txBox="1"/>
          <p:nvPr/>
        </p:nvSpPr>
        <p:spPr>
          <a:xfrm>
            <a:off x="3475532" y="1915557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Fib3</a:t>
            </a:r>
            <a:endParaRPr lang="uk-UA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CDA027-4983-48E6-8162-6DF3E11C8052}"/>
              </a:ext>
            </a:extLst>
          </p:cNvPr>
          <p:cNvSpPr txBox="1"/>
          <p:nvPr/>
        </p:nvSpPr>
        <p:spPr>
          <a:xfrm>
            <a:off x="2401473" y="3279763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Fib2</a:t>
            </a:r>
            <a:endParaRPr lang="uk-UA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E45EFC-ADF2-4C8D-AAB9-9E3B4BDDDE9D}"/>
              </a:ext>
            </a:extLst>
          </p:cNvPr>
          <p:cNvSpPr txBox="1"/>
          <p:nvPr/>
        </p:nvSpPr>
        <p:spPr>
          <a:xfrm>
            <a:off x="4976239" y="3732357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Fib4</a:t>
            </a:r>
            <a:endParaRPr lang="uk-UA" sz="24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7908DB2-1508-4F1F-83E5-4B5749CC517C}"/>
              </a:ext>
            </a:extLst>
          </p:cNvPr>
          <p:cNvSpPr/>
          <p:nvPr/>
        </p:nvSpPr>
        <p:spPr>
          <a:xfrm>
            <a:off x="4897933" y="3633856"/>
            <a:ext cx="159657" cy="13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униз 29">
            <a:extLst>
              <a:ext uri="{FF2B5EF4-FFF2-40B4-BE49-F238E27FC236}">
                <a16:creationId xmlns:a16="http://schemas.microsoft.com/office/drawing/2014/main" id="{AE87BF3F-2F44-46A0-8D49-65468FA7962C}"/>
              </a:ext>
            </a:extLst>
          </p:cNvPr>
          <p:cNvSpPr/>
          <p:nvPr/>
        </p:nvSpPr>
        <p:spPr>
          <a:xfrm flipV="1">
            <a:off x="1909547" y="1704929"/>
            <a:ext cx="148909" cy="231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Зірка: 5-кутна 30">
            <a:extLst>
              <a:ext uri="{FF2B5EF4-FFF2-40B4-BE49-F238E27FC236}">
                <a16:creationId xmlns:a16="http://schemas.microsoft.com/office/drawing/2014/main" id="{6AD6A3C8-2ACA-4AF4-9E8B-D2C548869E33}"/>
              </a:ext>
            </a:extLst>
          </p:cNvPr>
          <p:cNvSpPr/>
          <p:nvPr/>
        </p:nvSpPr>
        <p:spPr>
          <a:xfrm>
            <a:off x="8474112" y="2184231"/>
            <a:ext cx="247538" cy="22493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D6357B-6D78-C155-2305-A9F87995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4532310"/>
            <a:ext cx="12192000" cy="2098351"/>
          </a:xfrm>
          <a:prstGeom prst="rect">
            <a:avLst/>
          </a:prstGeo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144EAE-6A64-6D55-3D32-092A246C2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21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84A5F6-5CFD-B541-D2E0-FCEC3A17C4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16C26A77-EF21-4256-999A-36C0A42F1171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Delimiters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650F20-C180-4808-B95D-552D1CE0DE79}"/>
              </a:ext>
            </a:extLst>
          </p:cNvPr>
          <p:cNvSpPr txBox="1"/>
          <p:nvPr/>
        </p:nvSpPr>
        <p:spPr>
          <a:xfrm>
            <a:off x="958050" y="4462609"/>
            <a:ext cx="81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Delimiter				Strings</a:t>
            </a:r>
            <a:endParaRPr lang="uk-UA" sz="2800" dirty="0"/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4A487C41-B35D-4020-A47C-4A1D74357BA6}"/>
              </a:ext>
            </a:extLst>
          </p:cNvPr>
          <p:cNvSpPr/>
          <p:nvPr/>
        </p:nvSpPr>
        <p:spPr>
          <a:xfrm>
            <a:off x="582028" y="1379295"/>
            <a:ext cx="2844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Fibonacci codes</a:t>
            </a:r>
            <a:endParaRPr lang="uk-U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7D62DC94-E60D-40D3-9E3A-5F7A74F47FE5}"/>
              </a:ext>
            </a:extLst>
          </p:cNvPr>
          <p:cNvSpPr/>
          <p:nvPr/>
        </p:nvSpPr>
        <p:spPr>
          <a:xfrm>
            <a:off x="521207" y="3823652"/>
            <a:ext cx="70538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Multi-delimiter codes</a:t>
            </a:r>
            <a:endParaRPr lang="uk-UA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09DEE4-692A-46A3-84ED-C5E5D46694FC}"/>
              </a:ext>
            </a:extLst>
          </p:cNvPr>
          <p:cNvSpPr txBox="1"/>
          <p:nvPr/>
        </p:nvSpPr>
        <p:spPr>
          <a:xfrm>
            <a:off x="958050" y="1968008"/>
            <a:ext cx="81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Delimiter				Strings</a:t>
            </a:r>
            <a:endParaRPr lang="uk-UA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9A8A9F-AB7A-4AB9-A123-41205150DAB7}"/>
              </a:ext>
            </a:extLst>
          </p:cNvPr>
          <p:cNvSpPr txBox="1"/>
          <p:nvPr/>
        </p:nvSpPr>
        <p:spPr>
          <a:xfrm>
            <a:off x="958050" y="2547512"/>
            <a:ext cx="237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111</a:t>
            </a:r>
            <a:endParaRPr lang="uk-UA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A9E96F-37E3-4279-BF99-249A67CF4AC5}"/>
              </a:ext>
            </a:extLst>
          </p:cNvPr>
          <p:cNvSpPr txBox="1"/>
          <p:nvPr/>
        </p:nvSpPr>
        <p:spPr>
          <a:xfrm>
            <a:off x="3089143" y="2540705"/>
            <a:ext cx="815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   </a:t>
            </a:r>
            <a:r>
              <a:rPr lang="en-US" sz="3200" b="1" dirty="0"/>
              <a:t>1111		</a:t>
            </a:r>
            <a:r>
              <a:rPr lang="uk-UA" sz="3200" b="1" dirty="0"/>
              <a:t>      </a:t>
            </a:r>
            <a:r>
              <a:rPr lang="en-US" sz="3200" b="1" dirty="0"/>
              <a:t>11111	</a:t>
            </a:r>
            <a:r>
              <a:rPr lang="uk-UA" sz="3200" b="1" dirty="0"/>
              <a:t>        </a:t>
            </a:r>
            <a:r>
              <a:rPr lang="en-US" sz="3200" b="1" dirty="0"/>
              <a:t>11111</a:t>
            </a:r>
            <a:endParaRPr lang="uk-UA" sz="3200" b="1" dirty="0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27361040-45F4-4D78-9BE2-7A1A545F793B}"/>
              </a:ext>
            </a:extLst>
          </p:cNvPr>
          <p:cNvSpPr/>
          <p:nvPr/>
        </p:nvSpPr>
        <p:spPr>
          <a:xfrm>
            <a:off x="4525872" y="228573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endParaRPr lang="uk-U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AAB8EAAF-4FE6-4232-B6B9-DB9BB0B6FB94}"/>
              </a:ext>
            </a:extLst>
          </p:cNvPr>
          <p:cNvSpPr/>
          <p:nvPr/>
        </p:nvSpPr>
        <p:spPr>
          <a:xfrm>
            <a:off x="7793105" y="228573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endParaRPr lang="uk-U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CDF9D21E-7796-45AF-BF57-DC98BFEF095A}"/>
              </a:ext>
            </a:extLst>
          </p:cNvPr>
          <p:cNvSpPr/>
          <p:nvPr/>
        </p:nvSpPr>
        <p:spPr>
          <a:xfrm>
            <a:off x="10687493" y="228774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endParaRPr lang="uk-U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26A0C5-86CB-4F61-B309-1B476C5C9EEA}"/>
              </a:ext>
            </a:extLst>
          </p:cNvPr>
          <p:cNvSpPr txBox="1"/>
          <p:nvPr/>
        </p:nvSpPr>
        <p:spPr>
          <a:xfrm>
            <a:off x="1144265" y="4985829"/>
            <a:ext cx="237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0110</a:t>
            </a:r>
            <a:endParaRPr lang="uk-UA" sz="3200" b="1" dirty="0"/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DE75E343-A824-4D20-8832-6A23AC876600}"/>
              </a:ext>
            </a:extLst>
          </p:cNvPr>
          <p:cNvSpPr/>
          <p:nvPr/>
        </p:nvSpPr>
        <p:spPr>
          <a:xfrm>
            <a:off x="4507679" y="475271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uk-U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2273F72C-E999-4CB4-9677-76403900AEA9}"/>
              </a:ext>
            </a:extLst>
          </p:cNvPr>
          <p:cNvSpPr/>
          <p:nvPr/>
        </p:nvSpPr>
        <p:spPr>
          <a:xfrm>
            <a:off x="7798020" y="475271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uk-U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9A57DB41-9A85-409E-A6B0-FAF2334FD953}"/>
              </a:ext>
            </a:extLst>
          </p:cNvPr>
          <p:cNvSpPr/>
          <p:nvPr/>
        </p:nvSpPr>
        <p:spPr>
          <a:xfrm>
            <a:off x="10686701" y="476293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uk-U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EF0943-F7A3-429A-BF10-4D97F490E7DB}"/>
              </a:ext>
            </a:extLst>
          </p:cNvPr>
          <p:cNvSpPr txBox="1"/>
          <p:nvPr/>
        </p:nvSpPr>
        <p:spPr>
          <a:xfrm>
            <a:off x="1371539" y="5025309"/>
            <a:ext cx="24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,</a:t>
            </a:r>
            <a:endParaRPr lang="uk-UA" sz="3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416532-131B-4EB1-BB1F-4839D24DD5FF}"/>
              </a:ext>
            </a:extLst>
          </p:cNvPr>
          <p:cNvSpPr txBox="1"/>
          <p:nvPr/>
        </p:nvSpPr>
        <p:spPr>
          <a:xfrm>
            <a:off x="1407878" y="5649564"/>
            <a:ext cx="110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2,</a:t>
            </a:r>
            <a:r>
              <a:rPr lang="uk-UA" sz="28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419271-D3F8-4FEF-A90A-803804470495}"/>
              </a:ext>
            </a:extLst>
          </p:cNvPr>
          <p:cNvSpPr txBox="1"/>
          <p:nvPr/>
        </p:nvSpPr>
        <p:spPr>
          <a:xfrm>
            <a:off x="2421209" y="4472134"/>
            <a:ext cx="55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</a:t>
            </a:r>
            <a:endParaRPr lang="uk-UA" sz="2800" dirty="0">
              <a:solidFill>
                <a:srgbClr val="0000F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4679AD-7DC8-4F91-8A93-8589C65F34F7}"/>
              </a:ext>
            </a:extLst>
          </p:cNvPr>
          <p:cNvSpPr txBox="1"/>
          <p:nvPr/>
        </p:nvSpPr>
        <p:spPr>
          <a:xfrm>
            <a:off x="3268230" y="4978278"/>
            <a:ext cx="181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01110</a:t>
            </a:r>
            <a:endParaRPr lang="uk-UA" sz="3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B556BE-9C6F-4D02-AD67-2F0F2D7612EB}"/>
              </a:ext>
            </a:extLst>
          </p:cNvPr>
          <p:cNvSpPr txBox="1"/>
          <p:nvPr/>
        </p:nvSpPr>
        <p:spPr>
          <a:xfrm>
            <a:off x="6324007" y="4978278"/>
            <a:ext cx="181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011</a:t>
            </a:r>
            <a:r>
              <a:rPr lang="uk-UA" sz="3200" b="1" dirty="0"/>
              <a:t>1</a:t>
            </a:r>
            <a:r>
              <a:rPr lang="en-US" sz="3200" b="1" dirty="0"/>
              <a:t>10</a:t>
            </a:r>
            <a:endParaRPr lang="uk-UA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C10E43-55EF-403B-BB03-105A57CC72D7}"/>
              </a:ext>
            </a:extLst>
          </p:cNvPr>
          <p:cNvSpPr txBox="1"/>
          <p:nvPr/>
        </p:nvSpPr>
        <p:spPr>
          <a:xfrm>
            <a:off x="8991426" y="4978277"/>
            <a:ext cx="181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011</a:t>
            </a:r>
            <a:r>
              <a:rPr lang="uk-UA" sz="3200" b="1" dirty="0"/>
              <a:t>11</a:t>
            </a:r>
            <a:r>
              <a:rPr lang="en-US" sz="3200" b="1" dirty="0"/>
              <a:t>10</a:t>
            </a:r>
            <a:endParaRPr lang="uk-UA" sz="3200" b="1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A6FB977-EC44-CE41-893F-9A3B05F7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22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9C49E1-0110-5505-A56C-9D12E3393A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46BAE3F3-4FB4-4469-9F7E-DB9DF273C91E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6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-0.00093 L -0.06263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14675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/>
      <p:bldP spid="50" grpId="0"/>
      <p:bldP spid="51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Multi-delimiter code: definition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2" name="Об'єкт 21">
            <a:extLst>
              <a:ext uri="{FF2B5EF4-FFF2-40B4-BE49-F238E27FC236}">
                <a16:creationId xmlns:a16="http://schemas.microsoft.com/office/drawing/2014/main" id="{74C81346-AC9E-42F6-B010-B8C6510DD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85355"/>
              </p:ext>
            </p:extLst>
          </p:nvPr>
        </p:nvGraphicFramePr>
        <p:xfrm>
          <a:off x="2353128" y="2162032"/>
          <a:ext cx="1799772" cy="75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4870" imgH="215713" progId="Equation.DSMT4">
                  <p:embed/>
                </p:oleObj>
              </mc:Choice>
              <mc:Fallback>
                <p:oleObj name="Equation" r:id="rId3" imgW="494870" imgH="215713" progId="Equation.DSMT4">
                  <p:embed/>
                  <p:pic>
                    <p:nvPicPr>
                      <p:cNvPr id="22" name="Об'єкт 21">
                        <a:extLst>
                          <a:ext uri="{FF2B5EF4-FFF2-40B4-BE49-F238E27FC236}">
                            <a16:creationId xmlns:a16="http://schemas.microsoft.com/office/drawing/2014/main" id="{74C81346-AC9E-42F6-B010-B8C6510DD4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128" y="2162032"/>
                        <a:ext cx="1799772" cy="754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D9EEEFD-644D-4BD3-9AE2-30203C61BD6C}"/>
              </a:ext>
            </a:extLst>
          </p:cNvPr>
          <p:cNvSpPr txBox="1"/>
          <p:nvPr/>
        </p:nvSpPr>
        <p:spPr>
          <a:xfrm>
            <a:off x="521207" y="1363474"/>
            <a:ext cx="1167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Let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dirty="0"/>
              <a:t> ,… 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dirty="0"/>
              <a:t> </a:t>
            </a:r>
            <a:r>
              <a:rPr lang="en-US" sz="2800" dirty="0"/>
              <a:t>be a sequence of integers</a:t>
            </a:r>
            <a:r>
              <a:rPr lang="uk-UA" sz="2800" dirty="0"/>
              <a:t>, 0 &lt; 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aseline="-25000" dirty="0"/>
              <a:t> </a:t>
            </a:r>
            <a:r>
              <a:rPr lang="uk-UA" sz="2800" dirty="0"/>
              <a:t>&lt;…&lt; 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dirty="0"/>
              <a:t>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18C086-6E68-4D82-BCDB-DCDEA06E7DF5}"/>
              </a:ext>
            </a:extLst>
          </p:cNvPr>
          <p:cNvSpPr txBox="1"/>
          <p:nvPr/>
        </p:nvSpPr>
        <p:spPr>
          <a:xfrm>
            <a:off x="521207" y="2226112"/>
            <a:ext cx="81849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code                       contains:</a:t>
            </a:r>
            <a:endParaRPr lang="uk-UA" sz="2800" dirty="0"/>
          </a:p>
          <a:p>
            <a:br>
              <a:rPr lang="en-US" sz="800" dirty="0"/>
            </a:br>
            <a:endParaRPr lang="en-US" sz="800" dirty="0"/>
          </a:p>
          <a:p>
            <a:r>
              <a:rPr lang="en-US" sz="2800" dirty="0"/>
              <a:t>    - codewords of a form          1…10, … , 1…10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- codewords of a form </a:t>
            </a:r>
            <a:r>
              <a:rPr lang="ru-RU" sz="2800" dirty="0"/>
              <a:t>     </a:t>
            </a:r>
            <a:r>
              <a:rPr lang="el-GR" sz="2800" dirty="0"/>
              <a:t>α</a:t>
            </a:r>
            <a:r>
              <a:rPr lang="en-US" sz="2800" dirty="0"/>
              <a:t>01…10, … , </a:t>
            </a:r>
            <a:r>
              <a:rPr lang="el-GR" sz="2800" dirty="0"/>
              <a:t>α</a:t>
            </a:r>
            <a:r>
              <a:rPr lang="en-US" sz="2800" dirty="0"/>
              <a:t>01…10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uk-UA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EBFB8-90EC-4379-B216-2D120F149869}"/>
              </a:ext>
            </a:extLst>
          </p:cNvPr>
          <p:cNvSpPr txBox="1"/>
          <p:nvPr/>
        </p:nvSpPr>
        <p:spPr>
          <a:xfrm>
            <a:off x="9204182" y="2855912"/>
            <a:ext cx="220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(type 1)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BF3FC-BA65-4DC3-9D9D-0E0AA7457A76}"/>
              </a:ext>
            </a:extLst>
          </p:cNvPr>
          <p:cNvSpPr txBox="1"/>
          <p:nvPr/>
        </p:nvSpPr>
        <p:spPr>
          <a:xfrm>
            <a:off x="9204182" y="4132198"/>
            <a:ext cx="220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(type 2)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28" name="Права фігурна дужка 27">
            <a:extLst>
              <a:ext uri="{FF2B5EF4-FFF2-40B4-BE49-F238E27FC236}">
                <a16:creationId xmlns:a16="http://schemas.microsoft.com/office/drawing/2014/main" id="{1E205053-3676-4B94-B1FF-E1B1BD968749}"/>
              </a:ext>
            </a:extLst>
          </p:cNvPr>
          <p:cNvSpPr/>
          <p:nvPr/>
        </p:nvSpPr>
        <p:spPr>
          <a:xfrm rot="5400000">
            <a:off x="5692827" y="3152928"/>
            <a:ext cx="143392" cy="557298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6CD80-7D8A-4273-9663-AD2D262B5CAB}"/>
              </a:ext>
            </a:extLst>
          </p:cNvPr>
          <p:cNvSpPr txBox="1"/>
          <p:nvPr/>
        </p:nvSpPr>
        <p:spPr>
          <a:xfrm>
            <a:off x="5564199" y="3503273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endParaRPr lang="uk-UA" sz="2400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7C62E2-6569-48A4-B6A0-20C7CEFBB5BD}"/>
              </a:ext>
            </a:extLst>
          </p:cNvPr>
          <p:cNvSpPr txBox="1"/>
          <p:nvPr/>
        </p:nvSpPr>
        <p:spPr>
          <a:xfrm>
            <a:off x="7135029" y="3503273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m</a:t>
            </a:r>
            <a:r>
              <a:rPr lang="en-US" sz="2400" i="1" baseline="-25000" dirty="0" err="1"/>
              <a:t>t</a:t>
            </a:r>
            <a:endParaRPr lang="uk-UA" sz="2400" i="1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D887AE-A258-46B2-8E3D-131ACF3CA403}"/>
              </a:ext>
            </a:extLst>
          </p:cNvPr>
          <p:cNvSpPr txBox="1"/>
          <p:nvPr/>
        </p:nvSpPr>
        <p:spPr>
          <a:xfrm>
            <a:off x="5575797" y="4757845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endParaRPr lang="uk-UA" sz="24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D94FD6-7416-4948-94D8-B57929A9B8B1}"/>
              </a:ext>
            </a:extLst>
          </p:cNvPr>
          <p:cNvSpPr txBox="1"/>
          <p:nvPr/>
        </p:nvSpPr>
        <p:spPr>
          <a:xfrm>
            <a:off x="7559534" y="4772474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m</a:t>
            </a:r>
            <a:r>
              <a:rPr lang="en-US" sz="2400" i="1" baseline="-25000" dirty="0" err="1"/>
              <a:t>t</a:t>
            </a:r>
            <a:endParaRPr lang="uk-UA" sz="2400" i="1" baseline="-25000" dirty="0"/>
          </a:p>
        </p:txBody>
      </p:sp>
      <p:sp>
        <p:nvSpPr>
          <p:cNvPr id="52" name="Права фігурна дужка 51">
            <a:extLst>
              <a:ext uri="{FF2B5EF4-FFF2-40B4-BE49-F238E27FC236}">
                <a16:creationId xmlns:a16="http://schemas.microsoft.com/office/drawing/2014/main" id="{BED49CA5-856F-43B5-845E-78E54DCA6CF4}"/>
              </a:ext>
            </a:extLst>
          </p:cNvPr>
          <p:cNvSpPr/>
          <p:nvPr/>
        </p:nvSpPr>
        <p:spPr>
          <a:xfrm rot="5400000">
            <a:off x="7245758" y="3152928"/>
            <a:ext cx="143392" cy="557298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ава фігурна дужка 55">
            <a:extLst>
              <a:ext uri="{FF2B5EF4-FFF2-40B4-BE49-F238E27FC236}">
                <a16:creationId xmlns:a16="http://schemas.microsoft.com/office/drawing/2014/main" id="{D04E40A2-82D2-41EF-A3B0-B74000BFD028}"/>
              </a:ext>
            </a:extLst>
          </p:cNvPr>
          <p:cNvSpPr/>
          <p:nvPr/>
        </p:nvSpPr>
        <p:spPr>
          <a:xfrm rot="5400000">
            <a:off x="5725724" y="4393672"/>
            <a:ext cx="143392" cy="557298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ава фігурна дужка 56">
            <a:extLst>
              <a:ext uri="{FF2B5EF4-FFF2-40B4-BE49-F238E27FC236}">
                <a16:creationId xmlns:a16="http://schemas.microsoft.com/office/drawing/2014/main" id="{9F56A777-6198-4A54-9585-35E938634427}"/>
              </a:ext>
            </a:extLst>
          </p:cNvPr>
          <p:cNvSpPr/>
          <p:nvPr/>
        </p:nvSpPr>
        <p:spPr>
          <a:xfrm rot="5400000">
            <a:off x="7683373" y="4394353"/>
            <a:ext cx="143392" cy="557298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06818-789A-442E-8842-AFC52D4DD136}"/>
              </a:ext>
            </a:extLst>
          </p:cNvPr>
          <p:cNvSpPr txBox="1"/>
          <p:nvPr/>
        </p:nvSpPr>
        <p:spPr>
          <a:xfrm>
            <a:off x="695929" y="5389877"/>
            <a:ext cx="1064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type 2 codeword contains the delimiter only as a suffix and does not contain any codeword</a:t>
            </a:r>
            <a:r>
              <a:rPr lang="ru-RU" sz="2800" dirty="0"/>
              <a:t> </a:t>
            </a:r>
            <a:r>
              <a:rPr lang="en-US" sz="2800" dirty="0"/>
              <a:t>of type 1 as a prefix.</a:t>
            </a:r>
            <a:endParaRPr lang="uk-UA" sz="28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FD9367BE-2FF8-9A6F-3374-A14C06970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23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AC552-1D4C-13FC-75C6-E40C1FB8E8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BC6190D-D35C-4760-89A0-1D13BCA5626A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76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Multi-delimiter codes properties</a:t>
            </a:r>
            <a:endParaRPr lang="uk-UA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59E29-D7AD-4ED3-9F28-7BBC1CB567DF}"/>
              </a:ext>
            </a:extLst>
          </p:cNvPr>
          <p:cNvSpPr txBox="1"/>
          <p:nvPr/>
        </p:nvSpPr>
        <p:spPr>
          <a:xfrm>
            <a:off x="2070818" y="1807146"/>
            <a:ext cx="7311307" cy="295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Completeness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Universality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Synchronizability</a:t>
            </a:r>
            <a:r>
              <a:rPr lang="en-US" sz="3200" dirty="0"/>
              <a:t> with the delay 1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Direct search in compressed file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FCD7084-4BA0-4121-BFC1-9F8F8CA988F4}"/>
              </a:ext>
            </a:extLst>
          </p:cNvPr>
          <p:cNvSpPr/>
          <p:nvPr/>
        </p:nvSpPr>
        <p:spPr>
          <a:xfrm>
            <a:off x="998459" y="5377389"/>
            <a:ext cx="10195082" cy="796908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</a:rPr>
              <a:t>    A.V. </a:t>
            </a:r>
            <a:r>
              <a:rPr lang="uk-UA" sz="2000" dirty="0" err="1">
                <a:solidFill>
                  <a:schemeClr val="tx1"/>
                </a:solidFill>
              </a:rPr>
              <a:t>Anisimov</a:t>
            </a:r>
            <a:r>
              <a:rPr lang="uk-UA" sz="2000" dirty="0">
                <a:solidFill>
                  <a:schemeClr val="tx1"/>
                </a:solidFill>
              </a:rPr>
              <a:t>, I.O. </a:t>
            </a:r>
            <a:r>
              <a:rPr lang="uk-UA" sz="2000" dirty="0" err="1">
                <a:solidFill>
                  <a:schemeClr val="tx1"/>
                </a:solidFill>
              </a:rPr>
              <a:t>Zavadskyi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uk-UA" sz="2000" dirty="0">
                <a:solidFill>
                  <a:schemeClr val="tx1"/>
                </a:solidFill>
              </a:rPr>
              <a:t> “</a:t>
            </a:r>
            <a:r>
              <a:rPr lang="en-US" sz="2000" dirty="0">
                <a:solidFill>
                  <a:schemeClr val="tx1"/>
                </a:solidFill>
              </a:rPr>
              <a:t>Variable-Length Prefix Codes With Multiple Delimiters</a:t>
            </a:r>
            <a:r>
              <a:rPr lang="uk-UA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  <a:endParaRPr lang="uk-UA" sz="2000" dirty="0">
              <a:solidFill>
                <a:schemeClr val="tx1"/>
              </a:solidFill>
            </a:endParaRPr>
          </a:p>
          <a:p>
            <a:r>
              <a:rPr lang="uk-UA" sz="2000" i="1" dirty="0">
                <a:solidFill>
                  <a:schemeClr val="tx1"/>
                </a:solidFill>
              </a:rPr>
              <a:t>    IEEE </a:t>
            </a:r>
            <a:r>
              <a:rPr lang="uk-UA" sz="2000" i="1" dirty="0" err="1">
                <a:solidFill>
                  <a:schemeClr val="tx1"/>
                </a:solidFill>
              </a:rPr>
              <a:t>Transactions</a:t>
            </a:r>
            <a:r>
              <a:rPr lang="uk-UA" sz="2000" i="1" dirty="0">
                <a:solidFill>
                  <a:schemeClr val="tx1"/>
                </a:solidFill>
              </a:rPr>
              <a:t> </a:t>
            </a:r>
            <a:r>
              <a:rPr lang="uk-UA" sz="2000" i="1" dirty="0" err="1">
                <a:solidFill>
                  <a:schemeClr val="tx1"/>
                </a:solidFill>
              </a:rPr>
              <a:t>on</a:t>
            </a:r>
            <a:r>
              <a:rPr lang="uk-UA" sz="2000" i="1" dirty="0">
                <a:solidFill>
                  <a:schemeClr val="tx1"/>
                </a:solidFill>
              </a:rPr>
              <a:t> </a:t>
            </a:r>
            <a:r>
              <a:rPr lang="uk-UA" sz="2000" i="1" dirty="0" err="1">
                <a:solidFill>
                  <a:schemeClr val="tx1"/>
                </a:solidFill>
              </a:rPr>
              <a:t>Information</a:t>
            </a:r>
            <a:r>
              <a:rPr lang="uk-UA" sz="2000" i="1" dirty="0">
                <a:solidFill>
                  <a:schemeClr val="tx1"/>
                </a:solidFill>
              </a:rPr>
              <a:t> </a:t>
            </a:r>
            <a:r>
              <a:rPr lang="uk-UA" sz="2000" i="1" dirty="0" err="1">
                <a:solidFill>
                  <a:schemeClr val="tx1"/>
                </a:solidFill>
              </a:rPr>
              <a:t>Theory</a:t>
            </a:r>
            <a:r>
              <a:rPr lang="uk-UA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vol.</a:t>
            </a:r>
            <a:r>
              <a:rPr lang="uk-UA" sz="2000" dirty="0">
                <a:solidFill>
                  <a:schemeClr val="tx1"/>
                </a:solidFill>
              </a:rPr>
              <a:t> 63, </a:t>
            </a:r>
            <a:r>
              <a:rPr lang="en-US" sz="2000" dirty="0">
                <a:solidFill>
                  <a:schemeClr val="tx1"/>
                </a:solidFill>
              </a:rPr>
              <a:t>no.</a:t>
            </a:r>
            <a:r>
              <a:rPr lang="uk-UA" sz="2000" dirty="0">
                <a:solidFill>
                  <a:schemeClr val="tx1"/>
                </a:solidFill>
              </a:rPr>
              <a:t> 5, </a:t>
            </a:r>
            <a:r>
              <a:rPr lang="uk-UA" sz="2000" dirty="0" err="1">
                <a:solidFill>
                  <a:schemeClr val="tx1"/>
                </a:solidFill>
              </a:rPr>
              <a:t>pp</a:t>
            </a:r>
            <a:r>
              <a:rPr lang="uk-UA" sz="2000" dirty="0">
                <a:solidFill>
                  <a:schemeClr val="tx1"/>
                </a:solidFill>
              </a:rPr>
              <a:t>. 2885–2895, 2017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1F1E0BD1-DFFC-E3F8-AEC5-2CC1F0FB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24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7D12C1B-4598-BC91-C202-C0A9D56A4A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B32A125-89E6-41D8-B153-4BCB2854168C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640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8572560" cy="640080"/>
          </a:xfrm>
        </p:spPr>
        <p:txBody>
          <a:bodyPr rtlCol="0"/>
          <a:lstStyle/>
          <a:p>
            <a:pPr rtl="0"/>
            <a:r>
              <a:rPr lang="en-US" dirty="0"/>
              <a:t>Code</a:t>
            </a:r>
            <a:r>
              <a:rPr lang="uk-UA" dirty="0"/>
              <a:t> </a:t>
            </a:r>
            <a:r>
              <a:rPr lang="en-US" dirty="0"/>
              <a:t>D</a:t>
            </a:r>
            <a:r>
              <a:rPr lang="en-US" baseline="-25000" dirty="0"/>
              <a:t>2,3</a:t>
            </a:r>
            <a:r>
              <a:rPr lang="en-US" dirty="0"/>
              <a:t> (delimiters 0110, 01110) – example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03F3CE95-2D29-4B63-9C48-C7774096AAC9}"/>
              </a:ext>
            </a:extLst>
          </p:cNvPr>
          <p:cNvGrpSpPr/>
          <p:nvPr/>
        </p:nvGrpSpPr>
        <p:grpSpPr>
          <a:xfrm>
            <a:off x="1809720" y="1979285"/>
            <a:ext cx="8572560" cy="3278708"/>
            <a:chOff x="285720" y="1559155"/>
            <a:chExt cx="8572560" cy="3278708"/>
          </a:xfrm>
        </p:grpSpPr>
        <p:sp>
          <p:nvSpPr>
            <p:cNvPr id="32" name="Заголовок 1">
              <a:extLst>
                <a:ext uri="{FF2B5EF4-FFF2-40B4-BE49-F238E27FC236}">
                  <a16:creationId xmlns:a16="http://schemas.microsoft.com/office/drawing/2014/main" id="{31486793-A3EB-4B24-8714-396F2DCF9B31}"/>
                </a:ext>
              </a:extLst>
            </p:cNvPr>
            <p:cNvSpPr txBox="1">
              <a:spLocks/>
            </p:cNvSpPr>
            <p:nvPr/>
          </p:nvSpPr>
          <p:spPr>
            <a:xfrm>
              <a:off x="285720" y="2856372"/>
              <a:ext cx="8572560" cy="796908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>
                  <a:highlight>
                    <a:srgbClr val="00FFFF"/>
                  </a:highlight>
                </a:rPr>
                <a:t>110</a:t>
              </a:r>
              <a:r>
                <a:rPr lang="en-US" sz="6000" dirty="0">
                  <a:highlight>
                    <a:srgbClr val="FFFF00"/>
                  </a:highlight>
                </a:rPr>
                <a:t>1110</a:t>
              </a:r>
              <a:r>
                <a:rPr lang="en-US" sz="6000" dirty="0">
                  <a:highlight>
                    <a:srgbClr val="00FFFF"/>
                  </a:highlight>
                </a:rPr>
                <a:t>010110</a:t>
              </a:r>
              <a:r>
                <a:rPr lang="en-US" sz="6000" dirty="0">
                  <a:highlight>
                    <a:srgbClr val="FFFF00"/>
                  </a:highlight>
                </a:rPr>
                <a:t>110</a:t>
              </a:r>
              <a:endParaRPr lang="uk-UA" sz="6000" dirty="0">
                <a:highlight>
                  <a:srgbClr val="FFFF00"/>
                </a:highlight>
              </a:endParaRPr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01790092-8C76-4603-A63B-B3F21F94419F}"/>
                </a:ext>
              </a:extLst>
            </p:cNvPr>
            <p:cNvSpPr/>
            <p:nvPr/>
          </p:nvSpPr>
          <p:spPr>
            <a:xfrm>
              <a:off x="2794071" y="1559155"/>
              <a:ext cx="35157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codewords</a:t>
              </a:r>
              <a:endParaRPr lang="uk-U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id="{D0613318-AC79-4817-B1F0-7904B9E79144}"/>
                </a:ext>
              </a:extLst>
            </p:cNvPr>
            <p:cNvSpPr/>
            <p:nvPr/>
          </p:nvSpPr>
          <p:spPr>
            <a:xfrm>
              <a:off x="2979581" y="3914533"/>
              <a:ext cx="31848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delimiters</a:t>
              </a:r>
              <a:endParaRPr lang="uk-UA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9D6743F-2D6A-4C8B-AECD-B069C5F6D7EA}"/>
                </a:ext>
              </a:extLst>
            </p:cNvPr>
            <p:cNvSpPr/>
            <p:nvPr/>
          </p:nvSpPr>
          <p:spPr>
            <a:xfrm>
              <a:off x="2559888" y="2856368"/>
              <a:ext cx="1620225" cy="796912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: округлені кути 35">
              <a:extLst>
                <a:ext uri="{FF2B5EF4-FFF2-40B4-BE49-F238E27FC236}">
                  <a16:creationId xmlns:a16="http://schemas.microsoft.com/office/drawing/2014/main" id="{6CD06F74-7C1E-4AAA-9626-1883E0DCBE1D}"/>
                </a:ext>
              </a:extLst>
            </p:cNvPr>
            <p:cNvSpPr/>
            <p:nvPr/>
          </p:nvSpPr>
          <p:spPr>
            <a:xfrm>
              <a:off x="5768081" y="2856368"/>
              <a:ext cx="1328802" cy="796912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кутник: округлені кути 36">
              <a:extLst>
                <a:ext uri="{FF2B5EF4-FFF2-40B4-BE49-F238E27FC236}">
                  <a16:creationId xmlns:a16="http://schemas.microsoft.com/office/drawing/2014/main" id="{BFE81C1A-E84D-4B26-AD41-29BEEB6F38F6}"/>
                </a:ext>
              </a:extLst>
            </p:cNvPr>
            <p:cNvSpPr/>
            <p:nvPr/>
          </p:nvSpPr>
          <p:spPr>
            <a:xfrm>
              <a:off x="4832839" y="2856368"/>
              <a:ext cx="1328802" cy="796912"/>
            </a:xfrm>
            <a:prstGeom prst="roundRect">
              <a:avLst/>
            </a:prstGeom>
            <a:noFill/>
            <a:ln w="317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38" name="Пряма зі стрілкою 37">
              <a:extLst>
                <a:ext uri="{FF2B5EF4-FFF2-40B4-BE49-F238E27FC236}">
                  <a16:creationId xmlns:a16="http://schemas.microsoft.com/office/drawing/2014/main" id="{B1A2B73F-88DB-42EF-A69E-70DB5DEFB872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 flipV="1">
              <a:off x="5874326" y="3653280"/>
              <a:ext cx="558156" cy="2612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зі стрілкою 38">
              <a:extLst>
                <a:ext uri="{FF2B5EF4-FFF2-40B4-BE49-F238E27FC236}">
                  <a16:creationId xmlns:a16="http://schemas.microsoft.com/office/drawing/2014/main" id="{7571EB97-8E31-4235-B2FD-00B3206DD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1872" y="3653280"/>
              <a:ext cx="340685" cy="26125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зі стрілкою 39">
              <a:extLst>
                <a:ext uri="{FF2B5EF4-FFF2-40B4-BE49-F238E27FC236}">
                  <a16:creationId xmlns:a16="http://schemas.microsoft.com/office/drawing/2014/main" id="{BBF59F17-FFAF-4250-B7CC-0C72DFCF5527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H="1" flipV="1">
              <a:off x="3370001" y="3653280"/>
              <a:ext cx="277658" cy="26125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F7F0DD3-1214-1E87-EB7F-CE58F4807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25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FEBAF-AA86-1BAA-BA5F-46EED02AD3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DC6F825-B9CD-4CAB-AB40-974FBD4D3F32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41994" cy="640080"/>
          </a:xfrm>
        </p:spPr>
        <p:txBody>
          <a:bodyPr rtlCol="0">
            <a:normAutofit/>
          </a:bodyPr>
          <a:lstStyle/>
          <a:p>
            <a:pPr lvl="0"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Multi-delimiter codes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vs Fibonacci codes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7626D2-62BB-4B0C-AC4C-C9A08C5B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298232"/>
            <a:ext cx="8105775" cy="520065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5C65DC1-8DC3-49AA-B67C-35D493B323DD}"/>
              </a:ext>
            </a:extLst>
          </p:cNvPr>
          <p:cNvSpPr/>
          <p:nvPr/>
        </p:nvSpPr>
        <p:spPr>
          <a:xfrm>
            <a:off x="3984771" y="3094402"/>
            <a:ext cx="4211273" cy="21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E3BA3-5455-43DE-8915-CFC6A0B0ED9C}"/>
              </a:ext>
            </a:extLst>
          </p:cNvPr>
          <p:cNvSpPr txBox="1"/>
          <p:nvPr/>
        </p:nvSpPr>
        <p:spPr>
          <a:xfrm>
            <a:off x="3803011" y="2990217"/>
            <a:ext cx="532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codes with the shortest codeword of length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48B26C9-CE04-4989-BB38-AC85A55E4551}"/>
              </a:ext>
            </a:extLst>
          </p:cNvPr>
          <p:cNvSpPr/>
          <p:nvPr/>
        </p:nvSpPr>
        <p:spPr>
          <a:xfrm>
            <a:off x="3984771" y="1929923"/>
            <a:ext cx="4211273" cy="242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D63B-B016-405C-811B-5032B8541482}"/>
              </a:ext>
            </a:extLst>
          </p:cNvPr>
          <p:cNvSpPr txBox="1"/>
          <p:nvPr/>
        </p:nvSpPr>
        <p:spPr>
          <a:xfrm>
            <a:off x="3775046" y="1848140"/>
            <a:ext cx="532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codes with the shortest codeword of length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108F2CA-443E-4830-AD7A-EF730A87A9DD}"/>
              </a:ext>
            </a:extLst>
          </p:cNvPr>
          <p:cNvSpPr/>
          <p:nvPr/>
        </p:nvSpPr>
        <p:spPr>
          <a:xfrm>
            <a:off x="3984771" y="5670958"/>
            <a:ext cx="4328719" cy="21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CEA04-5D2B-46A0-9CD3-534E05208FCA}"/>
              </a:ext>
            </a:extLst>
          </p:cNvPr>
          <p:cNvSpPr txBox="1"/>
          <p:nvPr/>
        </p:nvSpPr>
        <p:spPr>
          <a:xfrm>
            <a:off x="3803011" y="5549999"/>
            <a:ext cx="532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codes with the shortest codeword of length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DAAF0FC-E5A0-42B8-889C-626F48024CBD}"/>
              </a:ext>
            </a:extLst>
          </p:cNvPr>
          <p:cNvSpPr/>
          <p:nvPr/>
        </p:nvSpPr>
        <p:spPr>
          <a:xfrm>
            <a:off x="2231472" y="1359017"/>
            <a:ext cx="511728" cy="32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2336E-AEC7-4E2A-BB16-C3E28E84D708}"/>
              </a:ext>
            </a:extLst>
          </p:cNvPr>
          <p:cNvSpPr txBox="1"/>
          <p:nvPr/>
        </p:nvSpPr>
        <p:spPr>
          <a:xfrm>
            <a:off x="2139192" y="1450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5BC6EA8-7DFF-4A97-914C-D703B6DC6427}"/>
              </a:ext>
            </a:extLst>
          </p:cNvPr>
          <p:cNvSpPr/>
          <p:nvPr/>
        </p:nvSpPr>
        <p:spPr>
          <a:xfrm>
            <a:off x="4676472" y="1367670"/>
            <a:ext cx="4752754" cy="21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6D2574A-F84B-47EF-9E94-342C2250FC2C}"/>
              </a:ext>
            </a:extLst>
          </p:cNvPr>
          <p:cNvSpPr/>
          <p:nvPr/>
        </p:nvSpPr>
        <p:spPr>
          <a:xfrm>
            <a:off x="2971850" y="1367670"/>
            <a:ext cx="1503284" cy="48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312A0-1E15-48BE-8A73-41DBB462BB82}"/>
              </a:ext>
            </a:extLst>
          </p:cNvPr>
          <p:cNvSpPr txBox="1"/>
          <p:nvPr/>
        </p:nvSpPr>
        <p:spPr>
          <a:xfrm>
            <a:off x="2971850" y="1268589"/>
            <a:ext cx="157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density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65F062-A9D5-4C0B-8513-583D77A37662}"/>
              </a:ext>
            </a:extLst>
          </p:cNvPr>
          <p:cNvSpPr txBox="1"/>
          <p:nvPr/>
        </p:nvSpPr>
        <p:spPr>
          <a:xfrm>
            <a:off x="4635813" y="1281454"/>
            <a:ext cx="522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codewords of length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Місце для номера слайда 15">
            <a:extLst>
              <a:ext uri="{FF2B5EF4-FFF2-40B4-BE49-F238E27FC236}">
                <a16:creationId xmlns:a16="http://schemas.microsoft.com/office/drawing/2014/main" id="{0EBC0FBC-A703-A436-D4DE-E14676F2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26</a:t>
            </a:fld>
            <a:endParaRPr lang="uk-UA" noProof="0" dirty="0"/>
          </a:p>
        </p:txBody>
      </p:sp>
      <p:sp>
        <p:nvSpPr>
          <p:cNvPr id="17" name="Місце для дати 16">
            <a:extLst>
              <a:ext uri="{FF2B5EF4-FFF2-40B4-BE49-F238E27FC236}">
                <a16:creationId xmlns:a16="http://schemas.microsoft.com/office/drawing/2014/main" id="{79362282-B967-7AC3-6679-93731EC411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DBA68676-0D68-40B3-B505-95BCA5E988C7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The flexible family of codes</a:t>
            </a:r>
            <a:endParaRPr lang="uk-UA" sz="32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50137"/>
              </p:ext>
            </p:extLst>
          </p:nvPr>
        </p:nvGraphicFramePr>
        <p:xfrm>
          <a:off x="1964229" y="1942913"/>
          <a:ext cx="819302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387">
                  <a:extLst>
                    <a:ext uri="{9D8B030D-6E8A-4147-A177-3AD203B41FA5}">
                      <a16:colId xmlns:a16="http://schemas.microsoft.com/office/drawing/2014/main" val="2813593777"/>
                    </a:ext>
                  </a:extLst>
                </a:gridCol>
                <a:gridCol w="2379384">
                  <a:extLst>
                    <a:ext uri="{9D8B030D-6E8A-4147-A177-3AD203B41FA5}">
                      <a16:colId xmlns:a16="http://schemas.microsoft.com/office/drawing/2014/main" val="756121257"/>
                    </a:ext>
                  </a:extLst>
                </a:gridCol>
                <a:gridCol w="2918252">
                  <a:extLst>
                    <a:ext uri="{9D8B030D-6E8A-4147-A177-3AD203B41FA5}">
                      <a16:colId xmlns:a16="http://schemas.microsoft.com/office/drawing/2014/main" val="71277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Number of short codewords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Asymptotic density</a:t>
                      </a:r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4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Longer delimiters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3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More delimiters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049280"/>
                  </a:ext>
                </a:extLst>
              </a:tr>
            </a:tbl>
          </a:graphicData>
        </a:graphic>
      </p:graphicFrame>
      <p:sp>
        <p:nvSpPr>
          <p:cNvPr id="6" name="Стрілка: униз 5"/>
          <p:cNvSpPr/>
          <p:nvPr/>
        </p:nvSpPr>
        <p:spPr>
          <a:xfrm>
            <a:off x="5865278" y="3794080"/>
            <a:ext cx="327546" cy="45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: униз 6"/>
          <p:cNvSpPr/>
          <p:nvPr/>
        </p:nvSpPr>
        <p:spPr>
          <a:xfrm flipV="1">
            <a:off x="8349170" y="3794080"/>
            <a:ext cx="327546" cy="450376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/>
          <p:cNvSpPr/>
          <p:nvPr/>
        </p:nvSpPr>
        <p:spPr>
          <a:xfrm>
            <a:off x="8349170" y="4784832"/>
            <a:ext cx="327546" cy="45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: униз 8"/>
          <p:cNvSpPr/>
          <p:nvPr/>
        </p:nvSpPr>
        <p:spPr>
          <a:xfrm flipV="1">
            <a:off x="5865278" y="4784832"/>
            <a:ext cx="327546" cy="450376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0DD8ED2-3AF7-9EC0-099F-DC85EC162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27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A1F9562-83D1-2D4D-6C89-EB75705828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5EA971D-BF5E-483D-A6B9-0DB0024F38F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863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Word based compression – excess over entropy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8C3157-35FA-4392-9F69-525721A6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9" y="1818392"/>
            <a:ext cx="11742821" cy="3449411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3AA20023-1772-DB31-E87D-64C6DE27A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28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D0C65-949D-4387-024C-E0C362CED1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8750212-9CD8-4AC3-B696-E50EC2DCE53B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561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669704" cy="640080"/>
          </a:xfrm>
        </p:spPr>
        <p:txBody>
          <a:bodyPr rtlCol="0"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Main problem: non-monotonousness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8428B-CDAD-4386-92C1-42444CA03313}"/>
              </a:ext>
            </a:extLst>
          </p:cNvPr>
          <p:cNvSpPr txBox="1"/>
          <p:nvPr/>
        </p:nvSpPr>
        <p:spPr>
          <a:xfrm>
            <a:off x="5663741" y="1408403"/>
            <a:ext cx="705092" cy="314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1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2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4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3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8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65DE28-9A46-4FEC-800B-1B126059C8D0}"/>
              </a:ext>
            </a:extLst>
          </p:cNvPr>
          <p:cNvSpPr txBox="1"/>
          <p:nvPr/>
        </p:nvSpPr>
        <p:spPr>
          <a:xfrm>
            <a:off x="7385191" y="1429401"/>
            <a:ext cx="2543880" cy="314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/>
              <a:t>Dict</a:t>
            </a:r>
            <a:r>
              <a:rPr lang="en-US" sz="2800" dirty="0"/>
              <a:t>[1] = the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Dict</a:t>
            </a:r>
            <a:r>
              <a:rPr lang="en-US" sz="2800" dirty="0"/>
              <a:t>[2] = and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Dict</a:t>
            </a:r>
            <a:r>
              <a:rPr lang="en-US" sz="2800" dirty="0"/>
              <a:t>[4] = of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Dict</a:t>
            </a:r>
            <a:r>
              <a:rPr lang="en-US" sz="2800" dirty="0"/>
              <a:t>[3] = to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Dict</a:t>
            </a:r>
            <a:r>
              <a:rPr lang="en-US" sz="2800" dirty="0"/>
              <a:t>[8] = that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Dict</a:t>
            </a:r>
            <a:r>
              <a:rPr lang="en-US" sz="2800" dirty="0"/>
              <a:t>[5] = in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6ED9DC56-FDE5-4637-B5D3-837AFA68BE58}"/>
              </a:ext>
            </a:extLst>
          </p:cNvPr>
          <p:cNvGrpSpPr/>
          <p:nvPr/>
        </p:nvGrpSpPr>
        <p:grpSpPr>
          <a:xfrm>
            <a:off x="4580613" y="1699042"/>
            <a:ext cx="2642791" cy="3867274"/>
            <a:chOff x="84221" y="1355558"/>
            <a:chExt cx="4744596" cy="2979045"/>
          </a:xfrm>
        </p:grpSpPr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BA75FF9E-9C84-4A29-B40C-54A7D9C11444}"/>
                </a:ext>
              </a:extLst>
            </p:cNvPr>
            <p:cNvGrpSpPr/>
            <p:nvPr/>
          </p:nvGrpSpPr>
          <p:grpSpPr>
            <a:xfrm>
              <a:off x="84221" y="1355558"/>
              <a:ext cx="854242" cy="1196962"/>
              <a:chOff x="84221" y="1355558"/>
              <a:chExt cx="854242" cy="1196962"/>
            </a:xfrm>
          </p:grpSpPr>
          <p:grpSp>
            <p:nvGrpSpPr>
              <p:cNvPr id="47" name="Групувати 46">
                <a:extLst>
                  <a:ext uri="{FF2B5EF4-FFF2-40B4-BE49-F238E27FC236}">
                    <a16:creationId xmlns:a16="http://schemas.microsoft.com/office/drawing/2014/main" id="{B90709EE-36A4-4111-9645-6C51EC5CAE0F}"/>
                  </a:ext>
                </a:extLst>
              </p:cNvPr>
              <p:cNvGrpSpPr/>
              <p:nvPr/>
            </p:nvGrpSpPr>
            <p:grpSpPr>
              <a:xfrm>
                <a:off x="84221" y="1355558"/>
                <a:ext cx="854242" cy="398987"/>
                <a:chOff x="0" y="1371600"/>
                <a:chExt cx="854242" cy="398987"/>
              </a:xfrm>
            </p:grpSpPr>
            <p:cxnSp>
              <p:nvCxnSpPr>
                <p:cNvPr id="51" name="Пряма зі стрілкою 50">
                  <a:extLst>
                    <a:ext uri="{FF2B5EF4-FFF2-40B4-BE49-F238E27FC236}">
                      <a16:creationId xmlns:a16="http://schemas.microsoft.com/office/drawing/2014/main" id="{84BAF7B1-EB7B-4E70-B3EC-DAA0D5F30C89}"/>
                    </a:ext>
                  </a:extLst>
                </p:cNvPr>
                <p:cNvCxnSpPr/>
                <p:nvPr/>
              </p:nvCxnSpPr>
              <p:spPr>
                <a:xfrm>
                  <a:off x="0" y="1371600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 зі стрілкою 51">
                  <a:extLst>
                    <a:ext uri="{FF2B5EF4-FFF2-40B4-BE49-F238E27FC236}">
                      <a16:creationId xmlns:a16="http://schemas.microsoft.com/office/drawing/2014/main" id="{0C942726-74EB-48D6-B06C-72D710256720}"/>
                    </a:ext>
                  </a:extLst>
                </p:cNvPr>
                <p:cNvCxnSpPr/>
                <p:nvPr/>
              </p:nvCxnSpPr>
              <p:spPr>
                <a:xfrm>
                  <a:off x="0" y="1770587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Групувати 47">
                <a:extLst>
                  <a:ext uri="{FF2B5EF4-FFF2-40B4-BE49-F238E27FC236}">
                    <a16:creationId xmlns:a16="http://schemas.microsoft.com/office/drawing/2014/main" id="{FBB4269D-69DC-423F-A94A-C2263269A232}"/>
                  </a:ext>
                </a:extLst>
              </p:cNvPr>
              <p:cNvGrpSpPr/>
              <p:nvPr/>
            </p:nvGrpSpPr>
            <p:grpSpPr>
              <a:xfrm>
                <a:off x="84221" y="2153532"/>
                <a:ext cx="854242" cy="398988"/>
                <a:chOff x="0" y="1431640"/>
                <a:chExt cx="854242" cy="398988"/>
              </a:xfrm>
            </p:grpSpPr>
            <p:cxnSp>
              <p:nvCxnSpPr>
                <p:cNvPr id="49" name="Пряма зі стрілкою 48">
                  <a:extLst>
                    <a:ext uri="{FF2B5EF4-FFF2-40B4-BE49-F238E27FC236}">
                      <a16:creationId xmlns:a16="http://schemas.microsoft.com/office/drawing/2014/main" id="{13FF1FE9-ABFB-4C6C-A0FA-F4F489EA6AC4}"/>
                    </a:ext>
                  </a:extLst>
                </p:cNvPr>
                <p:cNvCxnSpPr/>
                <p:nvPr/>
              </p:nvCxnSpPr>
              <p:spPr>
                <a:xfrm>
                  <a:off x="0" y="1431640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 зі стрілкою 49">
                  <a:extLst>
                    <a:ext uri="{FF2B5EF4-FFF2-40B4-BE49-F238E27FC236}">
                      <a16:creationId xmlns:a16="http://schemas.microsoft.com/office/drawing/2014/main" id="{1C3C5FE5-FD61-420A-A974-614647C93DB1}"/>
                    </a:ext>
                  </a:extLst>
                </p:cNvPr>
                <p:cNvCxnSpPr/>
                <p:nvPr/>
              </p:nvCxnSpPr>
              <p:spPr>
                <a:xfrm>
                  <a:off x="0" y="1830628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Групувати 34">
              <a:extLst>
                <a:ext uri="{FF2B5EF4-FFF2-40B4-BE49-F238E27FC236}">
                  <a16:creationId xmlns:a16="http://schemas.microsoft.com/office/drawing/2014/main" id="{35706174-B345-44FA-9DF8-95EE5B82FF09}"/>
                </a:ext>
              </a:extLst>
            </p:cNvPr>
            <p:cNvGrpSpPr/>
            <p:nvPr/>
          </p:nvGrpSpPr>
          <p:grpSpPr>
            <a:xfrm>
              <a:off x="84221" y="2951507"/>
              <a:ext cx="4744596" cy="1383096"/>
              <a:chOff x="-12032" y="1487665"/>
              <a:chExt cx="4744596" cy="1383096"/>
            </a:xfrm>
          </p:grpSpPr>
          <p:cxnSp>
            <p:nvCxnSpPr>
              <p:cNvPr id="45" name="Пряма зі стрілкою 44">
                <a:extLst>
                  <a:ext uri="{FF2B5EF4-FFF2-40B4-BE49-F238E27FC236}">
                    <a16:creationId xmlns:a16="http://schemas.microsoft.com/office/drawing/2014/main" id="{01A363A5-1548-4B3A-9B5E-20BF99CFF69B}"/>
                  </a:ext>
                </a:extLst>
              </p:cNvPr>
              <p:cNvCxnSpPr/>
              <p:nvPr/>
            </p:nvCxnSpPr>
            <p:spPr>
              <a:xfrm>
                <a:off x="0" y="1487665"/>
                <a:ext cx="854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зі стрілкою 45">
                <a:extLst>
                  <a:ext uri="{FF2B5EF4-FFF2-40B4-BE49-F238E27FC236}">
                    <a16:creationId xmlns:a16="http://schemas.microsoft.com/office/drawing/2014/main" id="{82CA4E11-FC09-4381-9656-C779CF553916}"/>
                  </a:ext>
                </a:extLst>
              </p:cNvPr>
              <p:cNvCxnSpPr/>
              <p:nvPr/>
            </p:nvCxnSpPr>
            <p:spPr>
              <a:xfrm>
                <a:off x="-12032" y="1886652"/>
                <a:ext cx="854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 зі стрілкою 84">
                <a:extLst>
                  <a:ext uri="{FF2B5EF4-FFF2-40B4-BE49-F238E27FC236}">
                    <a16:creationId xmlns:a16="http://schemas.microsoft.com/office/drawing/2014/main" id="{92BF3F10-BF10-4D50-AC77-8EF28938C85E}"/>
                  </a:ext>
                </a:extLst>
              </p:cNvPr>
              <p:cNvCxnSpPr/>
              <p:nvPr/>
            </p:nvCxnSpPr>
            <p:spPr>
              <a:xfrm>
                <a:off x="-12032" y="2870761"/>
                <a:ext cx="854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 зі стрілкою 87">
                <a:extLst>
                  <a:ext uri="{FF2B5EF4-FFF2-40B4-BE49-F238E27FC236}">
                    <a16:creationId xmlns:a16="http://schemas.microsoft.com/office/drawing/2014/main" id="{6249D1AD-0537-4A40-90AD-94ACD17E296D}"/>
                  </a:ext>
                </a:extLst>
              </p:cNvPr>
              <p:cNvCxnSpPr/>
              <p:nvPr/>
            </p:nvCxnSpPr>
            <p:spPr>
              <a:xfrm>
                <a:off x="3878322" y="2870761"/>
                <a:ext cx="854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14A8B28-0AD9-4C14-9BFA-5B294369A241}"/>
              </a:ext>
            </a:extLst>
          </p:cNvPr>
          <p:cNvSpPr txBox="1"/>
          <p:nvPr/>
        </p:nvSpPr>
        <p:spPr>
          <a:xfrm>
            <a:off x="1976856" y="1408403"/>
            <a:ext cx="1558015" cy="314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110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0110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00110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10110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000110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010110</a:t>
            </a:r>
          </a:p>
        </p:txBody>
      </p: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E0D8ACD6-1376-4107-B3A8-CDAC07FF896A}"/>
              </a:ext>
            </a:extLst>
          </p:cNvPr>
          <p:cNvGrpSpPr/>
          <p:nvPr/>
        </p:nvGrpSpPr>
        <p:grpSpPr>
          <a:xfrm>
            <a:off x="6740880" y="1704949"/>
            <a:ext cx="482524" cy="2604835"/>
            <a:chOff x="264950" y="1360757"/>
            <a:chExt cx="866274" cy="2006561"/>
          </a:xfrm>
        </p:grpSpPr>
        <p:grpSp>
          <p:nvGrpSpPr>
            <p:cNvPr id="56" name="Групувати 55">
              <a:extLst>
                <a:ext uri="{FF2B5EF4-FFF2-40B4-BE49-F238E27FC236}">
                  <a16:creationId xmlns:a16="http://schemas.microsoft.com/office/drawing/2014/main" id="{E442DC35-8566-4FF8-927F-FD5AEC82714E}"/>
                </a:ext>
              </a:extLst>
            </p:cNvPr>
            <p:cNvGrpSpPr/>
            <p:nvPr/>
          </p:nvGrpSpPr>
          <p:grpSpPr>
            <a:xfrm>
              <a:off x="264950" y="1360757"/>
              <a:ext cx="854242" cy="1203936"/>
              <a:chOff x="264950" y="1360757"/>
              <a:chExt cx="854242" cy="1203936"/>
            </a:xfrm>
          </p:grpSpPr>
          <p:grpSp>
            <p:nvGrpSpPr>
              <p:cNvPr id="63" name="Групувати 62">
                <a:extLst>
                  <a:ext uri="{FF2B5EF4-FFF2-40B4-BE49-F238E27FC236}">
                    <a16:creationId xmlns:a16="http://schemas.microsoft.com/office/drawing/2014/main" id="{83367A9B-1C39-48CC-9568-5C3BD4111AA8}"/>
                  </a:ext>
                </a:extLst>
              </p:cNvPr>
              <p:cNvGrpSpPr/>
              <p:nvPr/>
            </p:nvGrpSpPr>
            <p:grpSpPr>
              <a:xfrm>
                <a:off x="264950" y="1360757"/>
                <a:ext cx="854242" cy="401312"/>
                <a:chOff x="180729" y="1376799"/>
                <a:chExt cx="854242" cy="401312"/>
              </a:xfrm>
            </p:grpSpPr>
            <p:cxnSp>
              <p:nvCxnSpPr>
                <p:cNvPr id="67" name="Пряма зі стрілкою 66">
                  <a:extLst>
                    <a:ext uri="{FF2B5EF4-FFF2-40B4-BE49-F238E27FC236}">
                      <a16:creationId xmlns:a16="http://schemas.microsoft.com/office/drawing/2014/main" id="{8E612F17-1256-4F9F-B74B-690E8B445E64}"/>
                    </a:ext>
                  </a:extLst>
                </p:cNvPr>
                <p:cNvCxnSpPr/>
                <p:nvPr/>
              </p:nvCxnSpPr>
              <p:spPr>
                <a:xfrm>
                  <a:off x="180729" y="1376799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 зі стрілкою 67">
                  <a:extLst>
                    <a:ext uri="{FF2B5EF4-FFF2-40B4-BE49-F238E27FC236}">
                      <a16:creationId xmlns:a16="http://schemas.microsoft.com/office/drawing/2014/main" id="{9E4D6DD7-6979-4F84-B8CF-74F8E43D6F09}"/>
                    </a:ext>
                  </a:extLst>
                </p:cNvPr>
                <p:cNvCxnSpPr/>
                <p:nvPr/>
              </p:nvCxnSpPr>
              <p:spPr>
                <a:xfrm>
                  <a:off x="180729" y="1778111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Групувати 63">
                <a:extLst>
                  <a:ext uri="{FF2B5EF4-FFF2-40B4-BE49-F238E27FC236}">
                    <a16:creationId xmlns:a16="http://schemas.microsoft.com/office/drawing/2014/main" id="{B57E6539-055D-4D80-896E-3EE4BA1D3AAD}"/>
                  </a:ext>
                </a:extLst>
              </p:cNvPr>
              <p:cNvGrpSpPr/>
              <p:nvPr/>
            </p:nvGrpSpPr>
            <p:grpSpPr>
              <a:xfrm>
                <a:off x="264950" y="2163380"/>
                <a:ext cx="854242" cy="401313"/>
                <a:chOff x="180729" y="1441488"/>
                <a:chExt cx="854242" cy="401313"/>
              </a:xfrm>
            </p:grpSpPr>
            <p:cxnSp>
              <p:nvCxnSpPr>
                <p:cNvPr id="65" name="Пряма зі стрілкою 64">
                  <a:extLst>
                    <a:ext uri="{FF2B5EF4-FFF2-40B4-BE49-F238E27FC236}">
                      <a16:creationId xmlns:a16="http://schemas.microsoft.com/office/drawing/2014/main" id="{34AD7C10-7078-40EA-8413-5257F832C431}"/>
                    </a:ext>
                  </a:extLst>
                </p:cNvPr>
                <p:cNvCxnSpPr/>
                <p:nvPr/>
              </p:nvCxnSpPr>
              <p:spPr>
                <a:xfrm>
                  <a:off x="180729" y="1441488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 зі стрілкою 65">
                  <a:extLst>
                    <a:ext uri="{FF2B5EF4-FFF2-40B4-BE49-F238E27FC236}">
                      <a16:creationId xmlns:a16="http://schemas.microsoft.com/office/drawing/2014/main" id="{281B3307-49C9-4F52-87E4-7BA3B9E1A5E1}"/>
                    </a:ext>
                  </a:extLst>
                </p:cNvPr>
                <p:cNvCxnSpPr/>
                <p:nvPr/>
              </p:nvCxnSpPr>
              <p:spPr>
                <a:xfrm>
                  <a:off x="180729" y="1842801"/>
                  <a:ext cx="85424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Групувати 56">
              <a:extLst>
                <a:ext uri="{FF2B5EF4-FFF2-40B4-BE49-F238E27FC236}">
                  <a16:creationId xmlns:a16="http://schemas.microsoft.com/office/drawing/2014/main" id="{88B6C185-66BB-41DC-9F8D-856B9AD8B130}"/>
                </a:ext>
              </a:extLst>
            </p:cNvPr>
            <p:cNvGrpSpPr/>
            <p:nvPr/>
          </p:nvGrpSpPr>
          <p:grpSpPr>
            <a:xfrm>
              <a:off x="276982" y="2966005"/>
              <a:ext cx="854242" cy="401313"/>
              <a:chOff x="180729" y="1502163"/>
              <a:chExt cx="854242" cy="401313"/>
            </a:xfrm>
          </p:grpSpPr>
          <p:cxnSp>
            <p:nvCxnSpPr>
              <p:cNvPr id="61" name="Пряма зі стрілкою 60">
                <a:extLst>
                  <a:ext uri="{FF2B5EF4-FFF2-40B4-BE49-F238E27FC236}">
                    <a16:creationId xmlns:a16="http://schemas.microsoft.com/office/drawing/2014/main" id="{269830BE-4F98-4ED0-A54E-70775AAF2077}"/>
                  </a:ext>
                </a:extLst>
              </p:cNvPr>
              <p:cNvCxnSpPr/>
              <p:nvPr/>
            </p:nvCxnSpPr>
            <p:spPr>
              <a:xfrm>
                <a:off x="180729" y="1502163"/>
                <a:ext cx="854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 зі стрілкою 61">
                <a:extLst>
                  <a:ext uri="{FF2B5EF4-FFF2-40B4-BE49-F238E27FC236}">
                    <a16:creationId xmlns:a16="http://schemas.microsoft.com/office/drawing/2014/main" id="{17264DB8-E174-4569-8996-B7C5E39A0214}"/>
                  </a:ext>
                </a:extLst>
              </p:cNvPr>
              <p:cNvCxnSpPr/>
              <p:nvPr/>
            </p:nvCxnSpPr>
            <p:spPr>
              <a:xfrm>
                <a:off x="180729" y="1903476"/>
                <a:ext cx="854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EEA561-F2D0-435D-AB69-DE0B7AB38307}"/>
              </a:ext>
            </a:extLst>
          </p:cNvPr>
          <p:cNvSpPr txBox="1"/>
          <p:nvPr/>
        </p:nvSpPr>
        <p:spPr>
          <a:xfrm>
            <a:off x="1976856" y="5285690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00001110110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708B46-9471-430E-92E5-141B9EEBA821}"/>
              </a:ext>
            </a:extLst>
          </p:cNvPr>
          <p:cNvSpPr txBox="1"/>
          <p:nvPr/>
        </p:nvSpPr>
        <p:spPr>
          <a:xfrm>
            <a:off x="5341929" y="5285003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92784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F107E-3A6B-4ABE-804F-81792E522F5C}"/>
              </a:ext>
            </a:extLst>
          </p:cNvPr>
          <p:cNvSpPr txBox="1"/>
          <p:nvPr/>
        </p:nvSpPr>
        <p:spPr>
          <a:xfrm>
            <a:off x="7385191" y="5285003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uk-UA" sz="2800" dirty="0"/>
              <a:t>92784</a:t>
            </a:r>
            <a:r>
              <a:rPr lang="en-US" sz="2800" dirty="0"/>
              <a:t>] = Abhor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9E330-1F42-48F8-B561-FF4B24F587C6}"/>
              </a:ext>
            </a:extLst>
          </p:cNvPr>
          <p:cNvSpPr txBox="1"/>
          <p:nvPr/>
        </p:nvSpPr>
        <p:spPr>
          <a:xfrm>
            <a:off x="1976856" y="4416997"/>
            <a:ext cx="1037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NULL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E0CCCA-22AC-4DCF-88BE-6A9735E94AB1}"/>
              </a:ext>
            </a:extLst>
          </p:cNvPr>
          <p:cNvSpPr txBox="1"/>
          <p:nvPr/>
        </p:nvSpPr>
        <p:spPr>
          <a:xfrm>
            <a:off x="1976856" y="5742610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NULL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832F7-1CD2-42BC-8664-2C98076CF8D1}"/>
              </a:ext>
            </a:extLst>
          </p:cNvPr>
          <p:cNvSpPr txBox="1"/>
          <p:nvPr/>
        </p:nvSpPr>
        <p:spPr>
          <a:xfrm>
            <a:off x="1976856" y="6004220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C4BE70-E7CF-962D-DD1E-8D152FCD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29</a:t>
            </a:fld>
            <a:endParaRPr lang="uk-UA" noProof="0" dirty="0"/>
          </a:p>
        </p:txBody>
      </p:sp>
      <p:sp>
        <p:nvSpPr>
          <p:cNvPr id="8" name="Місце для дати 7">
            <a:extLst>
              <a:ext uri="{FF2B5EF4-FFF2-40B4-BE49-F238E27FC236}">
                <a16:creationId xmlns:a16="http://schemas.microsoft.com/office/drawing/2014/main" id="{BB50AF42-E22D-F146-D813-D2049ADD12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CD0165C-51CB-4C3F-AEC8-77685B68E9B7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72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62374E8-52DE-4EF1-9448-5632F54E1E87}"/>
              </a:ext>
            </a:extLst>
          </p:cNvPr>
          <p:cNvGrpSpPr/>
          <p:nvPr/>
        </p:nvGrpSpPr>
        <p:grpSpPr>
          <a:xfrm>
            <a:off x="334978" y="1478995"/>
            <a:ext cx="8407163" cy="3617283"/>
            <a:chOff x="334978" y="1478995"/>
            <a:chExt cx="8407163" cy="3617283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0D4580DB-184A-411D-B077-159CF67760F7}"/>
                </a:ext>
              </a:extLst>
            </p:cNvPr>
            <p:cNvSpPr/>
            <p:nvPr/>
          </p:nvSpPr>
          <p:spPr>
            <a:xfrm>
              <a:off x="334978" y="1478995"/>
              <a:ext cx="8407163" cy="3617283"/>
            </a:xfrm>
            <a:prstGeom prst="roundRect">
              <a:avLst>
                <a:gd name="adj" fmla="val 9659"/>
              </a:avLst>
            </a:prstGeom>
            <a:solidFill>
              <a:srgbClr val="FFCCCC">
                <a:alpha val="2902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98C1F2-1756-4A64-94B1-835E413E5B67}"/>
                </a:ext>
              </a:extLst>
            </p:cNvPr>
            <p:cNvSpPr txBox="1"/>
            <p:nvPr/>
          </p:nvSpPr>
          <p:spPr>
            <a:xfrm>
              <a:off x="5182701" y="1587487"/>
              <a:ext cx="3314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Codes with delimiters</a:t>
              </a:r>
              <a:endParaRPr lang="uk-UA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648817" cy="640080"/>
          </a:xfrm>
        </p:spPr>
        <p:txBody>
          <a:bodyPr rtlCol="0">
            <a:normAutofit/>
          </a:bodyPr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features</a:t>
            </a:r>
            <a:r>
              <a:rPr lang="uk-UA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decoding speed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1EF2C6B7-5041-45D8-8C23-86AEAEB71D43}"/>
              </a:ext>
            </a:extLst>
          </p:cNvPr>
          <p:cNvGrpSpPr/>
          <p:nvPr/>
        </p:nvGrpSpPr>
        <p:grpSpPr>
          <a:xfrm>
            <a:off x="521207" y="1690428"/>
            <a:ext cx="558179" cy="409838"/>
            <a:chOff x="531552" y="1917997"/>
            <a:chExt cx="558179" cy="409838"/>
          </a:xfrm>
        </p:grpSpPr>
        <p:sp>
          <p:nvSpPr>
            <p:cNvPr id="19" name="Овал 18" descr="Мале коло"/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0" name="Текстове поле 19" descr="Номер 1"/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uk-UA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Місце для вмісту 17"/>
          <p:cNvSpPr txBox="1">
            <a:spLocks/>
          </p:cNvSpPr>
          <p:nvPr/>
        </p:nvSpPr>
        <p:spPr>
          <a:xfrm>
            <a:off x="1089731" y="1770518"/>
            <a:ext cx="4816749" cy="328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6" name="Місце для вмісту 17"/>
          <p:cNvSpPr txBox="1">
            <a:spLocks/>
          </p:cNvSpPr>
          <p:nvPr/>
        </p:nvSpPr>
        <p:spPr>
          <a:xfrm>
            <a:off x="1131962" y="3256036"/>
            <a:ext cx="8015883" cy="288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RPBC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SCDC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26" name="Місце для вмісту 17">
            <a:extLst>
              <a:ext uri="{FF2B5EF4-FFF2-40B4-BE49-F238E27FC236}">
                <a16:creationId xmlns:a16="http://schemas.microsoft.com/office/drawing/2014/main" id="{66E669BC-1C71-464F-9F8A-4ED7C374D508}"/>
              </a:ext>
            </a:extLst>
          </p:cNvPr>
          <p:cNvSpPr txBox="1">
            <a:spLocks/>
          </p:cNvSpPr>
          <p:nvPr/>
        </p:nvSpPr>
        <p:spPr>
          <a:xfrm>
            <a:off x="1131962" y="4683248"/>
            <a:ext cx="7155270" cy="29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Fibonacci codes, byte-aligned algorithms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Місце для вмісту 17">
            <a:extLst>
              <a:ext uri="{FF2B5EF4-FFF2-40B4-BE49-F238E27FC236}">
                <a16:creationId xmlns:a16="http://schemas.microsoft.com/office/drawing/2014/main" id="{59BBAA4E-DCAA-408F-8991-C9901A26E053}"/>
              </a:ext>
            </a:extLst>
          </p:cNvPr>
          <p:cNvSpPr txBox="1">
            <a:spLocks/>
          </p:cNvSpPr>
          <p:nvPr/>
        </p:nvSpPr>
        <p:spPr>
          <a:xfrm>
            <a:off x="1131962" y="5403382"/>
            <a:ext cx="4686382" cy="29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Huffman codes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Місце для вмісту 17">
            <a:extLst>
              <a:ext uri="{FF2B5EF4-FFF2-40B4-BE49-F238E27FC236}">
                <a16:creationId xmlns:a16="http://schemas.microsoft.com/office/drawing/2014/main" id="{0BEF26A7-0F88-4E6A-857F-F618AA16316E}"/>
              </a:ext>
            </a:extLst>
          </p:cNvPr>
          <p:cNvSpPr txBox="1">
            <a:spLocks/>
          </p:cNvSpPr>
          <p:nvPr/>
        </p:nvSpPr>
        <p:spPr>
          <a:xfrm>
            <a:off x="1131962" y="6123515"/>
            <a:ext cx="4007939" cy="29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Arithmetic encoding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" name="Рисунок 50" descr="gepard.tif">
            <a:extLst>
              <a:ext uri="{FF2B5EF4-FFF2-40B4-BE49-F238E27FC236}">
                <a16:creationId xmlns:a16="http://schemas.microsoft.com/office/drawing/2014/main" id="{08F02660-F2A3-4BC6-8488-07FAABC4F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22101" flipH="1">
            <a:off x="8662796" y="745531"/>
            <a:ext cx="3289300" cy="2463800"/>
          </a:xfrm>
          <a:prstGeom prst="rect">
            <a:avLst/>
          </a:prstGeom>
        </p:spPr>
      </p:pic>
      <p:pic>
        <p:nvPicPr>
          <p:cNvPr id="52" name="Рисунок 51" descr="snail.jpg">
            <a:extLst>
              <a:ext uri="{FF2B5EF4-FFF2-40B4-BE49-F238E27FC236}">
                <a16:creationId xmlns:a16="http://schemas.microsoft.com/office/drawing/2014/main" id="{6DDFA80A-C11A-4D51-BC05-6026622CB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2141" y="4636382"/>
            <a:ext cx="2619375" cy="1743075"/>
          </a:xfrm>
          <a:prstGeom prst="rect">
            <a:avLst/>
          </a:prstGeom>
        </p:spPr>
      </p:pic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F2D41EEA-4FD3-48A0-A686-5E10F313A95A}"/>
              </a:ext>
            </a:extLst>
          </p:cNvPr>
          <p:cNvGrpSpPr/>
          <p:nvPr/>
        </p:nvGrpSpPr>
        <p:grpSpPr>
          <a:xfrm>
            <a:off x="521207" y="2410089"/>
            <a:ext cx="558179" cy="409838"/>
            <a:chOff x="531552" y="1917997"/>
            <a:chExt cx="558179" cy="409838"/>
          </a:xfrm>
        </p:grpSpPr>
        <p:sp>
          <p:nvSpPr>
            <p:cNvPr id="54" name="Овал 53" descr="Мале коло">
              <a:extLst>
                <a:ext uri="{FF2B5EF4-FFF2-40B4-BE49-F238E27FC236}">
                  <a16:creationId xmlns:a16="http://schemas.microsoft.com/office/drawing/2014/main" id="{18CC3319-1D43-49C7-B1C5-57E827392FFD}"/>
                </a:ext>
              </a:extLst>
            </p:cNvPr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5" name="Текстове поле 19" descr="Номер 1">
              <a:extLst>
                <a:ext uri="{FF2B5EF4-FFF2-40B4-BE49-F238E27FC236}">
                  <a16:creationId xmlns:a16="http://schemas.microsoft.com/office/drawing/2014/main" id="{D591586D-6ACB-4850-8081-B8473B1104BD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uk-UA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B6AC0692-FE6F-4D11-88B9-E44225F44884}"/>
              </a:ext>
            </a:extLst>
          </p:cNvPr>
          <p:cNvGrpSpPr/>
          <p:nvPr/>
        </p:nvGrpSpPr>
        <p:grpSpPr>
          <a:xfrm>
            <a:off x="521207" y="3129750"/>
            <a:ext cx="558179" cy="409838"/>
            <a:chOff x="531552" y="1917997"/>
            <a:chExt cx="558179" cy="409838"/>
          </a:xfrm>
        </p:grpSpPr>
        <p:sp>
          <p:nvSpPr>
            <p:cNvPr id="57" name="Овал 56" descr="Мале коло">
              <a:extLst>
                <a:ext uri="{FF2B5EF4-FFF2-40B4-BE49-F238E27FC236}">
                  <a16:creationId xmlns:a16="http://schemas.microsoft.com/office/drawing/2014/main" id="{E6468472-F11C-4741-9A9C-52DDCBEE1AE9}"/>
                </a:ext>
              </a:extLst>
            </p:cNvPr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58" name="Текстове поле 19" descr="Номер 1">
              <a:extLst>
                <a:ext uri="{FF2B5EF4-FFF2-40B4-BE49-F238E27FC236}">
                  <a16:creationId xmlns:a16="http://schemas.microsoft.com/office/drawing/2014/main" id="{A1FA530B-513B-453B-B6FF-AACC1DE7202F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uk-UA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D8B478D1-0FB1-4125-808B-D6F80B91FE20}"/>
              </a:ext>
            </a:extLst>
          </p:cNvPr>
          <p:cNvGrpSpPr/>
          <p:nvPr/>
        </p:nvGrpSpPr>
        <p:grpSpPr>
          <a:xfrm>
            <a:off x="521207" y="3849411"/>
            <a:ext cx="558179" cy="409838"/>
            <a:chOff x="531552" y="1917997"/>
            <a:chExt cx="558179" cy="409838"/>
          </a:xfrm>
        </p:grpSpPr>
        <p:sp>
          <p:nvSpPr>
            <p:cNvPr id="60" name="Овал 59" descr="Мале коло">
              <a:extLst>
                <a:ext uri="{FF2B5EF4-FFF2-40B4-BE49-F238E27FC236}">
                  <a16:creationId xmlns:a16="http://schemas.microsoft.com/office/drawing/2014/main" id="{A470052E-E97E-4D21-921C-A20C9FA32E63}"/>
                </a:ext>
              </a:extLst>
            </p:cNvPr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61" name="Текстове поле 19" descr="Номер 1">
              <a:extLst>
                <a:ext uri="{FF2B5EF4-FFF2-40B4-BE49-F238E27FC236}">
                  <a16:creationId xmlns:a16="http://schemas.microsoft.com/office/drawing/2014/main" id="{D9517633-98EC-4441-BDEF-E473971FB13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uk-UA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A1AE07CA-D64F-4BBA-A89B-8B18CEB2BA63}"/>
              </a:ext>
            </a:extLst>
          </p:cNvPr>
          <p:cNvGrpSpPr/>
          <p:nvPr/>
        </p:nvGrpSpPr>
        <p:grpSpPr>
          <a:xfrm>
            <a:off x="521207" y="4569072"/>
            <a:ext cx="558179" cy="409838"/>
            <a:chOff x="531552" y="1917997"/>
            <a:chExt cx="558179" cy="409838"/>
          </a:xfrm>
        </p:grpSpPr>
        <p:sp>
          <p:nvSpPr>
            <p:cNvPr id="63" name="Овал 62" descr="Мале коло">
              <a:extLst>
                <a:ext uri="{FF2B5EF4-FFF2-40B4-BE49-F238E27FC236}">
                  <a16:creationId xmlns:a16="http://schemas.microsoft.com/office/drawing/2014/main" id="{B0DA2EBF-C8F9-426A-9E43-3DFEF09DD7F4}"/>
                </a:ext>
              </a:extLst>
            </p:cNvPr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64" name="Текстове поле 19" descr="Номер 1">
              <a:extLst>
                <a:ext uri="{FF2B5EF4-FFF2-40B4-BE49-F238E27FC236}">
                  <a16:creationId xmlns:a16="http://schemas.microsoft.com/office/drawing/2014/main" id="{4ADF101F-9D84-4883-8DB2-7C9058D85505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uk-UA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471C8426-66C8-4CF2-B838-646493497574}"/>
              </a:ext>
            </a:extLst>
          </p:cNvPr>
          <p:cNvGrpSpPr/>
          <p:nvPr/>
        </p:nvGrpSpPr>
        <p:grpSpPr>
          <a:xfrm>
            <a:off x="521207" y="5288733"/>
            <a:ext cx="558179" cy="409838"/>
            <a:chOff x="531552" y="1917997"/>
            <a:chExt cx="558179" cy="409838"/>
          </a:xfrm>
        </p:grpSpPr>
        <p:sp>
          <p:nvSpPr>
            <p:cNvPr id="28" name="Овал 27" descr="Мале коло">
              <a:extLst>
                <a:ext uri="{FF2B5EF4-FFF2-40B4-BE49-F238E27FC236}">
                  <a16:creationId xmlns:a16="http://schemas.microsoft.com/office/drawing/2014/main" id="{02C990AD-1681-4C47-86E1-41B88D69C6EC}"/>
                </a:ext>
              </a:extLst>
            </p:cNvPr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29" name="Текстове поле 19" descr="Номер 1">
              <a:extLst>
                <a:ext uri="{FF2B5EF4-FFF2-40B4-BE49-F238E27FC236}">
                  <a16:creationId xmlns:a16="http://schemas.microsoft.com/office/drawing/2014/main" id="{5ADCD61C-27F5-4955-83B5-EE3880472CB5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  <a:endParaRPr lang="uk-UA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0" name="Місце для вмісту 17">
            <a:extLst>
              <a:ext uri="{FF2B5EF4-FFF2-40B4-BE49-F238E27FC236}">
                <a16:creationId xmlns:a16="http://schemas.microsoft.com/office/drawing/2014/main" id="{91A21EA9-939C-4CEE-A130-533B0BE4D6AC}"/>
              </a:ext>
            </a:extLst>
          </p:cNvPr>
          <p:cNvSpPr txBox="1">
            <a:spLocks/>
          </p:cNvSpPr>
          <p:nvPr/>
        </p:nvSpPr>
        <p:spPr>
          <a:xfrm>
            <a:off x="1131962" y="3969569"/>
            <a:ext cx="2676511" cy="288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1" name="Місце для вмісту 17">
            <a:extLst>
              <a:ext uri="{FF2B5EF4-FFF2-40B4-BE49-F238E27FC236}">
                <a16:creationId xmlns:a16="http://schemas.microsoft.com/office/drawing/2014/main" id="{74E07B47-22C2-44A8-B208-EFA2C5615480}"/>
              </a:ext>
            </a:extLst>
          </p:cNvPr>
          <p:cNvSpPr txBox="1">
            <a:spLocks/>
          </p:cNvSpPr>
          <p:nvPr/>
        </p:nvSpPr>
        <p:spPr>
          <a:xfrm>
            <a:off x="1131962" y="1841881"/>
            <a:ext cx="2676511" cy="275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BCT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2" name="Місце для вмісту 17">
            <a:extLst>
              <a:ext uri="{FF2B5EF4-FFF2-40B4-BE49-F238E27FC236}">
                <a16:creationId xmlns:a16="http://schemas.microsoft.com/office/drawing/2014/main" id="{E9808876-203F-4DF4-9F22-9FBD31414801}"/>
              </a:ext>
            </a:extLst>
          </p:cNvPr>
          <p:cNvSpPr txBox="1">
            <a:spLocks/>
          </p:cNvSpPr>
          <p:nvPr/>
        </p:nvSpPr>
        <p:spPr>
          <a:xfrm>
            <a:off x="1131962" y="2542504"/>
            <a:ext cx="2676511" cy="288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BCMix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74980F80-B5F4-4EDE-9AD8-A203E503623A}"/>
              </a:ext>
            </a:extLst>
          </p:cNvPr>
          <p:cNvGrpSpPr/>
          <p:nvPr/>
        </p:nvGrpSpPr>
        <p:grpSpPr>
          <a:xfrm>
            <a:off x="521207" y="6008395"/>
            <a:ext cx="558179" cy="409838"/>
            <a:chOff x="531552" y="1917997"/>
            <a:chExt cx="558179" cy="409838"/>
          </a:xfrm>
        </p:grpSpPr>
        <p:sp>
          <p:nvSpPr>
            <p:cNvPr id="34" name="Овал 33" descr="Мале коло">
              <a:extLst>
                <a:ext uri="{FF2B5EF4-FFF2-40B4-BE49-F238E27FC236}">
                  <a16:creationId xmlns:a16="http://schemas.microsoft.com/office/drawing/2014/main" id="{0C4BF7AA-9D71-4A28-AC83-D0D4DFD282ED}"/>
                </a:ext>
              </a:extLst>
            </p:cNvPr>
            <p:cNvSpPr/>
            <p:nvPr/>
          </p:nvSpPr>
          <p:spPr bwMode="blackWhite">
            <a:xfrm>
              <a:off x="605722" y="1917997"/>
              <a:ext cx="409838" cy="409838"/>
            </a:xfrm>
            <a:prstGeom prst="ellipse">
              <a:avLst/>
            </a:prstGeom>
            <a:solidFill>
              <a:srgbClr val="009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35" name="Текстове поле 19" descr="Номер 1">
              <a:extLst>
                <a:ext uri="{FF2B5EF4-FFF2-40B4-BE49-F238E27FC236}">
                  <a16:creationId xmlns:a16="http://schemas.microsoft.com/office/drawing/2014/main" id="{A77A30C0-661F-4CE8-9A3C-D28F8530081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31552" y="1938250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7</a:t>
              </a:r>
              <a:endParaRPr lang="uk-UA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8D4C7E3-C3F7-443A-ADAE-0A3E68BD8C2E}"/>
              </a:ext>
            </a:extLst>
          </p:cNvPr>
          <p:cNvSpPr txBox="1"/>
          <p:nvPr/>
        </p:nvSpPr>
        <p:spPr>
          <a:xfrm>
            <a:off x="1131962" y="3753448"/>
            <a:ext cx="754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Multi-delimiter codes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byte-aligned algorithms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66518E8-C4FF-FB6D-0071-9348ECE6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</a:t>
            </a:fld>
            <a:endParaRPr lang="uk-UA" noProof="0" dirty="0"/>
          </a:p>
        </p:txBody>
      </p:sp>
      <p:sp>
        <p:nvSpPr>
          <p:cNvPr id="9" name="Місце для дати 8">
            <a:extLst>
              <a:ext uri="{FF2B5EF4-FFF2-40B4-BE49-F238E27FC236}">
                <a16:creationId xmlns:a16="http://schemas.microsoft.com/office/drawing/2014/main" id="{A149B8E3-4E11-6717-B142-E5FA2DCFEF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2BB48A8-80B5-4AD0-8094-BDD88D67A7AE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669704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reverse codes – key idea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825BF-2113-48C4-9E79-50EC4D117DAD}"/>
              </a:ext>
            </a:extLst>
          </p:cNvPr>
          <p:cNvSpPr txBox="1"/>
          <p:nvPr/>
        </p:nvSpPr>
        <p:spPr>
          <a:xfrm>
            <a:off x="3695576" y="3439868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9B301-DBA9-4E76-A0CB-6DA5BFCD37C8}"/>
              </a:ext>
            </a:extLst>
          </p:cNvPr>
          <p:cNvSpPr txBox="1"/>
          <p:nvPr/>
        </p:nvSpPr>
        <p:spPr>
          <a:xfrm>
            <a:off x="5223548" y="3444356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0111010</a:t>
            </a:r>
            <a:endParaRPr lang="ru-RU" sz="4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5C9488-E847-4383-89B2-698E3A2C2F92}"/>
              </a:ext>
            </a:extLst>
          </p:cNvPr>
          <p:cNvSpPr txBox="1"/>
          <p:nvPr/>
        </p:nvSpPr>
        <p:spPr>
          <a:xfrm>
            <a:off x="5224137" y="3442112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0101110</a:t>
            </a:r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9E18B-7582-4B19-B201-9CB7BEF94669}"/>
              </a:ext>
            </a:extLst>
          </p:cNvPr>
          <p:cNvSpPr txBox="1"/>
          <p:nvPr/>
        </p:nvSpPr>
        <p:spPr>
          <a:xfrm>
            <a:off x="7794121" y="3432587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</a:t>
            </a:r>
            <a:r>
              <a:rPr lang="uk-UA" sz="4000" dirty="0"/>
              <a:t>1</a:t>
            </a:r>
            <a:r>
              <a:rPr lang="en-US" sz="4000" dirty="0"/>
              <a:t>0</a:t>
            </a:r>
            <a:r>
              <a:rPr lang="uk-UA" sz="4000" dirty="0"/>
              <a:t>10</a:t>
            </a:r>
            <a:r>
              <a:rPr lang="en-US" sz="4000" dirty="0"/>
              <a:t>010</a:t>
            </a:r>
            <a:endParaRPr lang="ru-RU" sz="4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695631-E92D-4844-9F91-FCB995F93FF7}"/>
              </a:ext>
            </a:extLst>
          </p:cNvPr>
          <p:cNvSpPr txBox="1"/>
          <p:nvPr/>
        </p:nvSpPr>
        <p:spPr>
          <a:xfrm>
            <a:off x="3697438" y="3447082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110</a:t>
            </a:r>
            <a:endParaRPr lang="ru-RU" sz="4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52074BA-D5BF-4C0A-A9D4-006E41517B2D}"/>
              </a:ext>
            </a:extLst>
          </p:cNvPr>
          <p:cNvSpPr txBox="1"/>
          <p:nvPr/>
        </p:nvSpPr>
        <p:spPr>
          <a:xfrm>
            <a:off x="7794121" y="3432587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010</a:t>
            </a:r>
            <a:r>
              <a:rPr lang="uk-UA" sz="4000" dirty="0"/>
              <a:t>01</a:t>
            </a:r>
            <a:r>
              <a:rPr lang="en-US" sz="4000" dirty="0"/>
              <a:t>0</a:t>
            </a:r>
            <a:r>
              <a:rPr lang="uk-UA" sz="4000" dirty="0"/>
              <a:t>1</a:t>
            </a:r>
            <a:r>
              <a:rPr lang="en-US" sz="4000" dirty="0"/>
              <a:t>110</a:t>
            </a:r>
            <a:endParaRPr lang="ru-RU" sz="4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3D0053-E40B-4CBF-AE00-0334807CA140}"/>
              </a:ext>
            </a:extLst>
          </p:cNvPr>
          <p:cNvSpPr txBox="1"/>
          <p:nvPr/>
        </p:nvSpPr>
        <p:spPr>
          <a:xfrm>
            <a:off x="925105" y="1634189"/>
            <a:ext cx="736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 all codewords from right to left.</a:t>
            </a:r>
            <a:endParaRPr lang="uk-UA" sz="28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E5DB324-5B37-4E17-8C05-DED31968B670}"/>
              </a:ext>
            </a:extLst>
          </p:cNvPr>
          <p:cNvSpPr txBox="1"/>
          <p:nvPr/>
        </p:nvSpPr>
        <p:spPr>
          <a:xfrm>
            <a:off x="925105" y="4894098"/>
            <a:ext cx="10669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way we obtain a non-prefix but uniquely decodable code</a:t>
            </a:r>
          </a:p>
          <a:p>
            <a:r>
              <a:rPr lang="en-US" sz="2800" dirty="0"/>
              <a:t>with a </a:t>
            </a:r>
            <a:r>
              <a:rPr lang="en-US" sz="2800" dirty="0">
                <a:solidFill>
                  <a:srgbClr val="FF0000"/>
                </a:solidFill>
              </a:rPr>
              <a:t>simple principle of monotonous codeword set construction</a:t>
            </a:r>
            <a:r>
              <a:rPr lang="en-US" sz="2800" dirty="0"/>
              <a:t>.</a:t>
            </a:r>
            <a:endParaRPr lang="uk-UA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B3ED984-83BE-4CB8-BE41-41E9554F0037}"/>
              </a:ext>
            </a:extLst>
          </p:cNvPr>
          <p:cNvSpPr txBox="1"/>
          <p:nvPr/>
        </p:nvSpPr>
        <p:spPr>
          <a:xfrm>
            <a:off x="3695576" y="2412646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</a:t>
            </a:r>
            <a:endParaRPr lang="ru-RU" sz="4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44EB91-621B-4F0D-8971-4955D8EA2CFD}"/>
              </a:ext>
            </a:extLst>
          </p:cNvPr>
          <p:cNvSpPr txBox="1"/>
          <p:nvPr/>
        </p:nvSpPr>
        <p:spPr>
          <a:xfrm>
            <a:off x="5156872" y="2406761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0101110</a:t>
            </a:r>
            <a:endParaRPr lang="ru-RU" sz="40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58D979C-9D43-4500-9589-FCB3C43662E0}"/>
              </a:ext>
            </a:extLst>
          </p:cNvPr>
          <p:cNvSpPr txBox="1"/>
          <p:nvPr/>
        </p:nvSpPr>
        <p:spPr>
          <a:xfrm>
            <a:off x="7727444" y="2468067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010</a:t>
            </a:r>
            <a:r>
              <a:rPr lang="uk-UA" sz="4000" dirty="0"/>
              <a:t>01</a:t>
            </a:r>
            <a:r>
              <a:rPr lang="en-US" sz="4000" dirty="0"/>
              <a:t>0</a:t>
            </a:r>
            <a:r>
              <a:rPr lang="uk-UA" sz="4000" dirty="0"/>
              <a:t>1</a:t>
            </a:r>
            <a:r>
              <a:rPr lang="en-US" sz="4000" dirty="0"/>
              <a:t>110</a:t>
            </a:r>
            <a:endParaRPr lang="ru-RU" sz="40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74AD291-FC18-491D-A9F6-C75D2466FFB4}"/>
              </a:ext>
            </a:extLst>
          </p:cNvPr>
          <p:cNvSpPr txBox="1"/>
          <p:nvPr/>
        </p:nvSpPr>
        <p:spPr>
          <a:xfrm>
            <a:off x="925105" y="2519968"/>
            <a:ext cx="238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Direct code:</a:t>
            </a:r>
            <a:endParaRPr lang="uk-UA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EDA14C-DCCA-4AEE-8E75-407B12AA6569}"/>
              </a:ext>
            </a:extLst>
          </p:cNvPr>
          <p:cNvSpPr txBox="1"/>
          <p:nvPr/>
        </p:nvSpPr>
        <p:spPr>
          <a:xfrm>
            <a:off x="925105" y="3550160"/>
            <a:ext cx="247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Reverse code:</a:t>
            </a:r>
            <a:endParaRPr lang="uk-UA" sz="280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335FC8-15DC-D949-A4FD-9A43FB59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30</a:t>
            </a:fld>
            <a:endParaRPr lang="uk-UA" noProof="0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C675DE4-7C36-A06D-0034-D02372DF9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5AE2FBA-C9CA-427C-8F99-59D59CFDC3B2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1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5" grpId="0" build="allAtOnce"/>
      <p:bldP spid="85" grpId="1" build="allAtOnce"/>
      <p:bldP spid="4" grpId="0"/>
      <p:bldP spid="87" grpId="0"/>
      <p:bldP spid="88" grpId="0"/>
      <p:bldP spid="8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кутник 60">
            <a:extLst>
              <a:ext uri="{FF2B5EF4-FFF2-40B4-BE49-F238E27FC236}">
                <a16:creationId xmlns:a16="http://schemas.microsoft.com/office/drawing/2014/main" id="{89B44060-C70E-448C-900A-3937C1993120}"/>
              </a:ext>
            </a:extLst>
          </p:cNvPr>
          <p:cNvSpPr/>
          <p:nvPr/>
        </p:nvSpPr>
        <p:spPr>
          <a:xfrm>
            <a:off x="6321444" y="2375408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467C56EE-8FE6-44D5-9FF2-882CC7C99796}"/>
              </a:ext>
            </a:extLst>
          </p:cNvPr>
          <p:cNvSpPr/>
          <p:nvPr/>
        </p:nvSpPr>
        <p:spPr>
          <a:xfrm>
            <a:off x="6320379" y="2375379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E3167B8-7B71-460C-B40B-4BBB80CA75D8}"/>
              </a:ext>
            </a:extLst>
          </p:cNvPr>
          <p:cNvSpPr/>
          <p:nvPr/>
        </p:nvSpPr>
        <p:spPr>
          <a:xfrm>
            <a:off x="6319171" y="1554177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3DBCFA3A-302A-4DD7-8F12-175BCFC76948}"/>
              </a:ext>
            </a:extLst>
          </p:cNvPr>
          <p:cNvSpPr/>
          <p:nvPr/>
        </p:nvSpPr>
        <p:spPr>
          <a:xfrm>
            <a:off x="6324612" y="1555637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52A8E426-8DD6-4E74-9289-7A1E2160F162}"/>
              </a:ext>
            </a:extLst>
          </p:cNvPr>
          <p:cNvSpPr/>
          <p:nvPr/>
        </p:nvSpPr>
        <p:spPr>
          <a:xfrm>
            <a:off x="6322876" y="2369887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C2F2FBA1-2746-47AA-B771-B4CFE15C301A}"/>
              </a:ext>
            </a:extLst>
          </p:cNvPr>
          <p:cNvSpPr/>
          <p:nvPr/>
        </p:nvSpPr>
        <p:spPr>
          <a:xfrm>
            <a:off x="6322876" y="2369887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7B64B336-15A2-479C-AD3B-D6EAF9CC68CA}"/>
              </a:ext>
            </a:extLst>
          </p:cNvPr>
          <p:cNvSpPr/>
          <p:nvPr/>
        </p:nvSpPr>
        <p:spPr>
          <a:xfrm>
            <a:off x="6322876" y="2369887"/>
            <a:ext cx="5518947" cy="661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Codeword set construction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— R</a:t>
            </a:r>
            <a:r>
              <a:rPr lang="en-US" baseline="-2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2,4–∞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K={0, 1, 3}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D7E84D0B-B761-4858-BF0A-FC5731D79C44}"/>
              </a:ext>
            </a:extLst>
          </p:cNvPr>
          <p:cNvCxnSpPr>
            <a:cxnSpLocks/>
          </p:cNvCxnSpPr>
          <p:nvPr/>
        </p:nvCxnSpPr>
        <p:spPr>
          <a:xfrm>
            <a:off x="597725" y="2078181"/>
            <a:ext cx="54040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195C99-F571-46D9-835D-78117464E8D9}"/>
              </a:ext>
            </a:extLst>
          </p:cNvPr>
          <p:cNvSpPr txBox="1"/>
          <p:nvPr/>
        </p:nvSpPr>
        <p:spPr>
          <a:xfrm>
            <a:off x="727834" y="156699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L=3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371B1-67ED-478A-BA1D-467310EAC69C}"/>
              </a:ext>
            </a:extLst>
          </p:cNvPr>
          <p:cNvSpPr txBox="1"/>
          <p:nvPr/>
        </p:nvSpPr>
        <p:spPr>
          <a:xfrm>
            <a:off x="727834" y="2269393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9FFEDA-7ECF-4620-8697-D1BDCC10950D}"/>
              </a:ext>
            </a:extLst>
          </p:cNvPr>
          <p:cNvSpPr txBox="1"/>
          <p:nvPr/>
        </p:nvSpPr>
        <p:spPr>
          <a:xfrm>
            <a:off x="1693695" y="156699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L=4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4B880-A019-43AF-A140-168D9A574877}"/>
              </a:ext>
            </a:extLst>
          </p:cNvPr>
          <p:cNvSpPr txBox="1"/>
          <p:nvPr/>
        </p:nvSpPr>
        <p:spPr>
          <a:xfrm>
            <a:off x="724779" y="2270443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15355-D26F-4E48-B6C5-E9A8D6986A97}"/>
              </a:ext>
            </a:extLst>
          </p:cNvPr>
          <p:cNvSpPr txBox="1"/>
          <p:nvPr/>
        </p:nvSpPr>
        <p:spPr>
          <a:xfrm>
            <a:off x="2152901" y="226939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7AFCFD-581C-4FCC-9AFA-CDC8A32EE8C9}"/>
              </a:ext>
            </a:extLst>
          </p:cNvPr>
          <p:cNvSpPr txBox="1"/>
          <p:nvPr/>
        </p:nvSpPr>
        <p:spPr>
          <a:xfrm>
            <a:off x="2733930" y="156699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L=5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609E2-1586-4CE4-BCC6-FC62F66BF810}"/>
              </a:ext>
            </a:extLst>
          </p:cNvPr>
          <p:cNvSpPr txBox="1"/>
          <p:nvPr/>
        </p:nvSpPr>
        <p:spPr>
          <a:xfrm>
            <a:off x="721857" y="227151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08D5FC-91A4-415E-8E55-14FC82039397}"/>
              </a:ext>
            </a:extLst>
          </p:cNvPr>
          <p:cNvSpPr txBox="1"/>
          <p:nvPr/>
        </p:nvSpPr>
        <p:spPr>
          <a:xfrm>
            <a:off x="1655822" y="226939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0110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290E41-EF3B-4E9A-9DDA-3A2007702DEA}"/>
              </a:ext>
            </a:extLst>
          </p:cNvPr>
          <p:cNvSpPr txBox="1"/>
          <p:nvPr/>
        </p:nvSpPr>
        <p:spPr>
          <a:xfrm>
            <a:off x="3173853" y="227574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55D6A-7115-47D8-B3AC-94057505AB87}"/>
              </a:ext>
            </a:extLst>
          </p:cNvPr>
          <p:cNvSpPr txBox="1"/>
          <p:nvPr/>
        </p:nvSpPr>
        <p:spPr>
          <a:xfrm>
            <a:off x="3038890" y="264622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</a:t>
            </a:r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30E4FA-B461-40B2-AE59-D0AACBC5C195}"/>
              </a:ext>
            </a:extLst>
          </p:cNvPr>
          <p:cNvSpPr txBox="1"/>
          <p:nvPr/>
        </p:nvSpPr>
        <p:spPr>
          <a:xfrm>
            <a:off x="2518340" y="2290745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01100</a:t>
            </a:r>
          </a:p>
          <a:p>
            <a:r>
              <a:rPr lang="en-US" sz="2400" dirty="0"/>
              <a:t>01101</a:t>
            </a:r>
          </a:p>
          <a:p>
            <a:r>
              <a:rPr lang="en-US" sz="2400" dirty="0"/>
              <a:t>01111</a:t>
            </a:r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4E03FF-D6F8-4F63-BB1C-050C2E1260C1}"/>
              </a:ext>
            </a:extLst>
          </p:cNvPr>
          <p:cNvSpPr txBox="1"/>
          <p:nvPr/>
        </p:nvSpPr>
        <p:spPr>
          <a:xfrm>
            <a:off x="2533569" y="3029409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01111</a:t>
            </a:r>
            <a:endParaRPr lang="ru-RU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CD8A72-FB57-47B2-992A-99E6C3E4C589}"/>
              </a:ext>
            </a:extLst>
          </p:cNvPr>
          <p:cNvSpPr txBox="1"/>
          <p:nvPr/>
        </p:nvSpPr>
        <p:spPr>
          <a:xfrm>
            <a:off x="3800428" y="156699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L=6</a:t>
            </a:r>
            <a:endParaRPr lang="ru-RU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DABE44-B91B-4BA0-905B-6213C06CCE47}"/>
              </a:ext>
            </a:extLst>
          </p:cNvPr>
          <p:cNvSpPr txBox="1"/>
          <p:nvPr/>
        </p:nvSpPr>
        <p:spPr>
          <a:xfrm>
            <a:off x="4382064" y="2290745"/>
            <a:ext cx="351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0</a:t>
            </a:r>
          </a:p>
          <a:p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B96818-9C22-4CAC-A22D-AB75B7B11ACA}"/>
              </a:ext>
            </a:extLst>
          </p:cNvPr>
          <p:cNvSpPr txBox="1"/>
          <p:nvPr/>
        </p:nvSpPr>
        <p:spPr>
          <a:xfrm>
            <a:off x="1656670" y="227574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0110</a:t>
            </a:r>
            <a:endParaRPr lang="ru-RU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4FD6E0-CF00-42C5-804E-F9677D6227FF}"/>
              </a:ext>
            </a:extLst>
          </p:cNvPr>
          <p:cNvSpPr txBox="1"/>
          <p:nvPr/>
        </p:nvSpPr>
        <p:spPr>
          <a:xfrm>
            <a:off x="4224333" y="3361119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01</a:t>
            </a:r>
            <a:endParaRPr lang="ru-RU" sz="2400" dirty="0"/>
          </a:p>
        </p:txBody>
      </p: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C16DB534-B1A1-4950-B4E0-A9EC5F412E2E}"/>
              </a:ext>
            </a:extLst>
          </p:cNvPr>
          <p:cNvGrpSpPr/>
          <p:nvPr/>
        </p:nvGrpSpPr>
        <p:grpSpPr>
          <a:xfrm>
            <a:off x="1563585" y="1565890"/>
            <a:ext cx="4438178" cy="4403108"/>
            <a:chOff x="1563585" y="1566990"/>
            <a:chExt cx="4438178" cy="4860024"/>
          </a:xfrm>
        </p:grpSpPr>
        <p:cxnSp>
          <p:nvCxnSpPr>
            <p:cNvPr id="9" name="Пряма сполучна лінія 8">
              <a:extLst>
                <a:ext uri="{FF2B5EF4-FFF2-40B4-BE49-F238E27FC236}">
                  <a16:creationId xmlns:a16="http://schemas.microsoft.com/office/drawing/2014/main" id="{3CADBD2E-4E63-432D-8D23-52C654F0C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3585" y="1567543"/>
              <a:ext cx="0" cy="48424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>
              <a:extLst>
                <a:ext uri="{FF2B5EF4-FFF2-40B4-BE49-F238E27FC236}">
                  <a16:creationId xmlns:a16="http://schemas.microsoft.com/office/drawing/2014/main" id="{34631B90-AB3C-4B50-BC64-4A126DAD7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9446" y="1567543"/>
              <a:ext cx="0" cy="48424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>
              <a:extLst>
                <a:ext uri="{FF2B5EF4-FFF2-40B4-BE49-F238E27FC236}">
                  <a16:creationId xmlns:a16="http://schemas.microsoft.com/office/drawing/2014/main" id="{CD9C283F-3B32-4979-94DF-D4AE99436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9681" y="1566990"/>
              <a:ext cx="0" cy="48424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A057C3DD-70DE-4E5F-9978-2D2DCDEB0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5606" y="1580881"/>
              <a:ext cx="0" cy="48424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31">
              <a:extLst>
                <a:ext uri="{FF2B5EF4-FFF2-40B4-BE49-F238E27FC236}">
                  <a16:creationId xmlns:a16="http://schemas.microsoft.com/office/drawing/2014/main" id="{A243AD51-4968-4C07-A5B1-84150A293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1763" y="1584613"/>
              <a:ext cx="0" cy="48424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FE635E1-3634-4A3E-88C4-B55CC3126F5C}"/>
              </a:ext>
            </a:extLst>
          </p:cNvPr>
          <p:cNvSpPr txBox="1"/>
          <p:nvPr/>
        </p:nvSpPr>
        <p:spPr>
          <a:xfrm>
            <a:off x="5038456" y="158088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L=</a:t>
            </a:r>
            <a:r>
              <a:rPr lang="uk-UA" sz="2400" dirty="0"/>
              <a:t>7</a:t>
            </a:r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47F6C6-2C91-439F-AB53-0574C22FEE01}"/>
              </a:ext>
            </a:extLst>
          </p:cNvPr>
          <p:cNvSpPr txBox="1"/>
          <p:nvPr/>
        </p:nvSpPr>
        <p:spPr>
          <a:xfrm>
            <a:off x="3563761" y="2277407"/>
            <a:ext cx="1184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011000</a:t>
            </a:r>
          </a:p>
          <a:p>
            <a:r>
              <a:rPr lang="uk-UA" sz="2400" dirty="0"/>
              <a:t>011010</a:t>
            </a:r>
          </a:p>
          <a:p>
            <a:r>
              <a:rPr lang="uk-UA" sz="2400" dirty="0"/>
              <a:t>011110</a:t>
            </a:r>
          </a:p>
          <a:p>
            <a:r>
              <a:rPr lang="uk-UA" sz="2400" dirty="0"/>
              <a:t>011001</a:t>
            </a:r>
          </a:p>
          <a:p>
            <a:r>
              <a:rPr lang="uk-UA" sz="2400" dirty="0"/>
              <a:t>011111</a:t>
            </a:r>
            <a:endParaRPr lang="ru-RU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235EC8-F2B1-4D03-ACD2-950FF9532297}"/>
              </a:ext>
            </a:extLst>
          </p:cNvPr>
          <p:cNvSpPr txBox="1"/>
          <p:nvPr/>
        </p:nvSpPr>
        <p:spPr>
          <a:xfrm>
            <a:off x="5674301" y="2290745"/>
            <a:ext cx="351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</a:t>
            </a:r>
          </a:p>
          <a:p>
            <a:r>
              <a:rPr lang="uk-UA" sz="2400" dirty="0"/>
              <a:t>0</a:t>
            </a:r>
          </a:p>
          <a:p>
            <a:r>
              <a:rPr lang="uk-UA" sz="2400" dirty="0"/>
              <a:t>0</a:t>
            </a:r>
          </a:p>
          <a:p>
            <a:r>
              <a:rPr lang="uk-UA" sz="2400" dirty="0"/>
              <a:t>0</a:t>
            </a:r>
          </a:p>
          <a:p>
            <a:r>
              <a:rPr lang="uk-UA" sz="2400" dirty="0"/>
              <a:t>0</a:t>
            </a:r>
            <a:endParaRPr lang="ru-RU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C12C8B-C526-435C-AFA4-C291D94ACD19}"/>
              </a:ext>
            </a:extLst>
          </p:cNvPr>
          <p:cNvSpPr txBox="1"/>
          <p:nvPr/>
        </p:nvSpPr>
        <p:spPr>
          <a:xfrm>
            <a:off x="2515282" y="2294792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01100</a:t>
            </a:r>
          </a:p>
          <a:p>
            <a:r>
              <a:rPr lang="en-US" sz="2400" dirty="0"/>
              <a:t>01101</a:t>
            </a:r>
          </a:p>
          <a:p>
            <a:r>
              <a:rPr lang="en-US" sz="2400" dirty="0"/>
              <a:t>01111</a:t>
            </a:r>
            <a:endParaRPr lang="ru-RU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7CBB2B-3161-4C44-A1C4-34927101CFB0}"/>
              </a:ext>
            </a:extLst>
          </p:cNvPr>
          <p:cNvSpPr txBox="1"/>
          <p:nvPr/>
        </p:nvSpPr>
        <p:spPr>
          <a:xfrm>
            <a:off x="5508489" y="4130224"/>
            <a:ext cx="51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01</a:t>
            </a:r>
          </a:p>
          <a:p>
            <a:r>
              <a:rPr lang="uk-UA" sz="2400" dirty="0"/>
              <a:t>01</a:t>
            </a:r>
          </a:p>
          <a:p>
            <a:r>
              <a:rPr lang="uk-UA" sz="2400" dirty="0"/>
              <a:t>01</a:t>
            </a:r>
            <a:endParaRPr lang="ru-RU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AD96D3-8CE9-423C-AC58-42BEB94A3BF5}"/>
              </a:ext>
            </a:extLst>
          </p:cNvPr>
          <p:cNvSpPr txBox="1"/>
          <p:nvPr/>
        </p:nvSpPr>
        <p:spPr>
          <a:xfrm>
            <a:off x="719506" y="226621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</a:t>
            </a:r>
            <a:endParaRPr lang="ru-RU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D99152-7EBD-4796-BE36-D5F702BBB002}"/>
              </a:ext>
            </a:extLst>
          </p:cNvPr>
          <p:cNvSpPr txBox="1"/>
          <p:nvPr/>
        </p:nvSpPr>
        <p:spPr>
          <a:xfrm>
            <a:off x="5175519" y="5215235"/>
            <a:ext cx="87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0111</a:t>
            </a:r>
            <a:endParaRPr lang="ru-RU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676689-9E88-44D0-870D-7EA63D3BE934}"/>
              </a:ext>
            </a:extLst>
          </p:cNvPr>
          <p:cNvSpPr txBox="1"/>
          <p:nvPr/>
        </p:nvSpPr>
        <p:spPr>
          <a:xfrm>
            <a:off x="6419850" y="1566990"/>
            <a:ext cx="5497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Replicate the sets of codewords of lengths L−k−1 </a:t>
            </a:r>
            <a:br>
              <a:rPr lang="en-US" dirty="0"/>
            </a:br>
            <a:r>
              <a:rPr lang="en-US" dirty="0"/>
              <a:t>    and append the sequences of the form 01</a:t>
            </a:r>
            <a:r>
              <a:rPr lang="en-US" baseline="30000" dirty="0"/>
              <a:t>k</a:t>
            </a:r>
            <a:r>
              <a:rPr lang="en-US" dirty="0"/>
              <a:t>, k ∈ K.</a:t>
            </a:r>
          </a:p>
          <a:p>
            <a:r>
              <a:rPr lang="en-US" dirty="0"/>
              <a:t> </a:t>
            </a:r>
          </a:p>
          <a:p>
            <a:r>
              <a:rPr lang="uk-UA" dirty="0"/>
              <a:t>2</a:t>
            </a:r>
            <a:r>
              <a:rPr lang="en-US" dirty="0"/>
              <a:t>. If L = m + 1, m ∈ {m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 err="1"/>
              <a:t>,m</a:t>
            </a:r>
            <a:r>
              <a:rPr lang="en-US" baseline="-25000" dirty="0" err="1"/>
              <a:t>t</a:t>
            </a:r>
            <a:r>
              <a:rPr lang="uk-UA" baseline="-25000" dirty="0"/>
              <a:t>+1</a:t>
            </a:r>
            <a:r>
              <a:rPr lang="en-US" dirty="0"/>
              <a:t>,</a:t>
            </a:r>
            <a:r>
              <a:rPr lang="uk-UA" dirty="0"/>
              <a:t>…</a:t>
            </a:r>
            <a:r>
              <a:rPr lang="en-US" dirty="0"/>
              <a:t>}, </a:t>
            </a:r>
            <a:br>
              <a:rPr lang="uk-UA" dirty="0"/>
            </a:br>
            <a:r>
              <a:rPr lang="en-US" dirty="0"/>
              <a:t>append the word 01</a:t>
            </a:r>
            <a:r>
              <a:rPr lang="en-US" baseline="30000" dirty="0"/>
              <a:t>m</a:t>
            </a:r>
            <a:r>
              <a:rPr lang="en-US" dirty="0"/>
              <a:t> to the codeword set.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E0306F-FE7E-4959-953B-EE0987C40BA1}"/>
                  </a:ext>
                </a:extLst>
              </p:cNvPr>
              <p:cNvSpPr txBox="1"/>
              <p:nvPr/>
            </p:nvSpPr>
            <p:spPr>
              <a:xfrm>
                <a:off x="6403523" y="5446067"/>
                <a:ext cx="5452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{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E0306F-FE7E-4959-953B-EE0987C40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23" y="5446067"/>
                <a:ext cx="5452262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484B89-5E04-43F4-B491-160DA1618B5B}"/>
                  </a:ext>
                </a:extLst>
              </p:cNvPr>
              <p:cNvSpPr txBox="1"/>
              <p:nvPr/>
            </p:nvSpPr>
            <p:spPr>
              <a:xfrm>
                <a:off x="6403523" y="4169851"/>
                <a:ext cx="5001189" cy="97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uk-UA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</m:sSub>
                  </m:oMath>
                </a14:m>
                <a:r>
                  <a:rPr lang="en-US" sz="2400" dirty="0"/>
                  <a:t> - a code with infinite number of delimiters.</a:t>
                </a:r>
                <a:endParaRPr lang="uk-U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484B89-5E04-43F4-B491-160DA1618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23" y="4169851"/>
                <a:ext cx="5001189" cy="978025"/>
              </a:xfrm>
              <a:prstGeom prst="rect">
                <a:avLst/>
              </a:prstGeom>
              <a:blipFill>
                <a:blip r:embed="rId5"/>
                <a:stretch>
                  <a:fillRect l="-1827" b="-143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0AC0DB-8876-4465-9556-F98411247237}"/>
              </a:ext>
            </a:extLst>
          </p:cNvPr>
          <p:cNvSpPr txBox="1"/>
          <p:nvPr/>
        </p:nvSpPr>
        <p:spPr>
          <a:xfrm>
            <a:off x="3560779" y="373846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011111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AECDC6-24EA-46AB-B449-4DBF333ED1D1}"/>
              </a:ext>
            </a:extLst>
          </p:cNvPr>
          <p:cNvSpPr txBox="1"/>
          <p:nvPr/>
        </p:nvSpPr>
        <p:spPr>
          <a:xfrm>
            <a:off x="4696556" y="558673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0111111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CE4CAA-CA86-B4DA-F281-8C4EB924C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31</a:t>
            </a:fld>
            <a:endParaRPr lang="uk-UA" noProof="0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6841AD8-D9C8-DD49-4057-6BA6C2B6A2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D8BE0099-5872-42EF-BC53-79F2DB4E5535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4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07604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06979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487 0.05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08346 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5378 0.1594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09127 3.7037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417 L 0.17721 0.2666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88 L 0.32409 0.429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8" grpId="0" animBg="1"/>
      <p:bldP spid="58" grpId="1" animBg="1"/>
      <p:bldP spid="54" grpId="0" animBg="1"/>
      <p:bldP spid="54" grpId="1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45" grpId="0" animBg="1"/>
      <p:bldP spid="45" grpId="1" animBg="1"/>
      <p:bldP spid="48" grpId="0" animBg="1"/>
      <p:bldP spid="48" grpId="1" animBg="1"/>
      <p:bldP spid="12" grpId="0"/>
      <p:bldP spid="15" grpId="0"/>
      <p:bldP spid="15" grpId="1"/>
      <p:bldP spid="16" grpId="0"/>
      <p:bldP spid="20" grpId="0"/>
      <p:bldP spid="20" grpId="1"/>
      <p:bldP spid="21" grpId="0"/>
      <p:bldP spid="21" grpId="1"/>
      <p:bldP spid="22" grpId="0"/>
      <p:bldP spid="23" grpId="0"/>
      <p:bldP spid="24" grpId="0"/>
      <p:bldP spid="24" grpId="1"/>
      <p:bldP spid="26" grpId="0"/>
      <p:bldP spid="29" grpId="0"/>
      <p:bldP spid="30" grpId="0"/>
      <p:bldP spid="30" grpId="1"/>
      <p:bldP spid="31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lang="en-US" baseline="-2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2–∞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decoding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725AE83E-E250-4C2E-9610-2940CFB45E1A}"/>
              </a:ext>
            </a:extLst>
          </p:cNvPr>
          <p:cNvCxnSpPr>
            <a:cxnSpLocks/>
          </p:cNvCxnSpPr>
          <p:nvPr/>
        </p:nvCxnSpPr>
        <p:spPr>
          <a:xfrm>
            <a:off x="7131464" y="1442906"/>
            <a:ext cx="0" cy="5225857"/>
          </a:xfrm>
          <a:prstGeom prst="line">
            <a:avLst/>
          </a:prstGeom>
          <a:ln w="127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DD0CC4-18A8-48E3-BE57-0B33113DE23A}"/>
              </a:ext>
            </a:extLst>
          </p:cNvPr>
          <p:cNvSpPr txBox="1"/>
          <p:nvPr/>
        </p:nvSpPr>
        <p:spPr>
          <a:xfrm>
            <a:off x="927315" y="1337613"/>
            <a:ext cx="330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BC0"/>
                </a:solidFill>
              </a:rPr>
              <a:t>Automaton</a:t>
            </a:r>
            <a:endParaRPr lang="uk-UA" sz="2400" b="1" baseline="-25000" dirty="0">
              <a:solidFill>
                <a:srgbClr val="009BC0"/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E9825-37D8-4500-9347-A3493BC28D0E}"/>
              </a:ext>
            </a:extLst>
          </p:cNvPr>
          <p:cNvSpPr txBox="1"/>
          <p:nvPr/>
        </p:nvSpPr>
        <p:spPr>
          <a:xfrm>
            <a:off x="7964245" y="1337613"/>
            <a:ext cx="330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BC0"/>
                </a:solidFill>
                <a:cs typeface="Times New Roman" pitchFamily="18" charset="0"/>
              </a:rPr>
              <a:t>Algorithm</a:t>
            </a:r>
            <a:endParaRPr lang="uk-UA" sz="2400" b="1" dirty="0">
              <a:solidFill>
                <a:srgbClr val="009BC0"/>
              </a:solidFill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F97DF-4C94-4DF7-A89C-1C64C4948A40}"/>
              </a:ext>
            </a:extLst>
          </p:cNvPr>
          <p:cNvSpPr txBox="1"/>
          <p:nvPr/>
        </p:nvSpPr>
        <p:spPr>
          <a:xfrm>
            <a:off x="7390699" y="1812005"/>
            <a:ext cx="470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uk-UA" dirty="0"/>
              <a:t>: </a:t>
            </a:r>
            <a:r>
              <a:rPr lang="en-US" dirty="0"/>
              <a:t>encoded</a:t>
            </a:r>
            <a:r>
              <a:rPr lang="uk-UA" dirty="0"/>
              <a:t> </a:t>
            </a:r>
            <a:r>
              <a:rPr lang="en-US" i="1" dirty="0"/>
              <a:t>Text</a:t>
            </a:r>
          </a:p>
          <a:p>
            <a:r>
              <a:rPr lang="en-US" b="1" dirty="0"/>
              <a:t>output</a:t>
            </a:r>
            <a:r>
              <a:rPr lang="uk-UA" b="1" dirty="0"/>
              <a:t>:</a:t>
            </a:r>
            <a:r>
              <a:rPr lang="uk-UA" dirty="0"/>
              <a:t> </a:t>
            </a:r>
            <a:r>
              <a:rPr lang="en-US" dirty="0"/>
              <a:t>dictionary indices</a:t>
            </a:r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C4A0B0-CB22-4CC1-9C46-5138E125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979" y="2525388"/>
            <a:ext cx="3667125" cy="4143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E04785-EC14-48CE-982E-FFF59F559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135170"/>
            <a:ext cx="6112628" cy="272866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530643BE-5D0C-4C21-8CF4-88CA5C5DE7AA}"/>
              </a:ext>
            </a:extLst>
          </p:cNvPr>
          <p:cNvSpPr/>
          <p:nvPr/>
        </p:nvSpPr>
        <p:spPr>
          <a:xfrm>
            <a:off x="10229850" y="3871168"/>
            <a:ext cx="1632183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B94223-CACC-450A-968D-F50A98107A63}"/>
                  </a:ext>
                </a:extLst>
              </p:cNvPr>
              <p:cNvSpPr txBox="1"/>
              <p:nvPr/>
            </p:nvSpPr>
            <p:spPr>
              <a:xfrm>
                <a:off x="10245511" y="3871168"/>
                <a:ext cx="1705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B94223-CACC-450A-968D-F50A9810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511" y="3871168"/>
                <a:ext cx="1705275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6D5C2FE7-5646-443F-881D-EDF66937BC07}"/>
              </a:ext>
            </a:extLst>
          </p:cNvPr>
          <p:cNvCxnSpPr/>
          <p:nvPr/>
        </p:nvCxnSpPr>
        <p:spPr>
          <a:xfrm>
            <a:off x="10296525" y="3429000"/>
            <a:ext cx="66675" cy="44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A9708F3-DB02-2A84-7690-F24D9D286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32</a:t>
            </a:fld>
            <a:endParaRPr lang="uk-UA" noProof="0" dirty="0"/>
          </a:p>
        </p:txBody>
      </p:sp>
      <p:sp>
        <p:nvSpPr>
          <p:cNvPr id="10" name="Місце для дати 9">
            <a:extLst>
              <a:ext uri="{FF2B5EF4-FFF2-40B4-BE49-F238E27FC236}">
                <a16:creationId xmlns:a16="http://schemas.microsoft.com/office/drawing/2014/main" id="{F18A11F2-E0B8-022F-8E5A-409EBFEBFB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80D0CF55-0764-4201-89A9-BC68A0F09E0F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527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Word based compression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CB4121-805D-4EB0-83EE-647C6C4DC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4032704"/>
            <a:ext cx="7296150" cy="24574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DB43B7-7B59-4018-9960-36BA9359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7" y="1430924"/>
            <a:ext cx="11532066" cy="246041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46A67FF-3F36-49A7-BE1D-6553E61519FD}"/>
              </a:ext>
            </a:extLst>
          </p:cNvPr>
          <p:cNvSpPr/>
          <p:nvPr/>
        </p:nvSpPr>
        <p:spPr>
          <a:xfrm>
            <a:off x="9392785" y="2271740"/>
            <a:ext cx="1171575" cy="790575"/>
          </a:xfrm>
          <a:prstGeom prst="rect">
            <a:avLst/>
          </a:prstGeom>
          <a:solidFill>
            <a:srgbClr val="00CC00">
              <a:alpha val="588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CC7828F-5628-4EDB-BC22-A0F03E53394E}"/>
              </a:ext>
            </a:extLst>
          </p:cNvPr>
          <p:cNvSpPr/>
          <p:nvPr/>
        </p:nvSpPr>
        <p:spPr>
          <a:xfrm>
            <a:off x="10572749" y="3068831"/>
            <a:ext cx="1249200" cy="763200"/>
          </a:xfrm>
          <a:prstGeom prst="rect">
            <a:avLst/>
          </a:prstGeom>
          <a:solidFill>
            <a:srgbClr val="00CC00">
              <a:alpha val="5490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F396F-6170-4799-81CF-FDE16184CCBA}"/>
              </a:ext>
            </a:extLst>
          </p:cNvPr>
          <p:cNvSpPr txBox="1"/>
          <p:nvPr/>
        </p:nvSpPr>
        <p:spPr>
          <a:xfrm>
            <a:off x="10405395" y="4430432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Decoding </a:t>
            </a:r>
          </a:p>
          <a:p>
            <a:r>
              <a:rPr lang="en-US" sz="2400" dirty="0"/>
              <a:t>time</a:t>
            </a:r>
            <a:endParaRPr lang="uk-UA" sz="2400" dirty="0"/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006D5BBE-27D4-45A9-A879-F0D741B22419}"/>
              </a:ext>
            </a:extLst>
          </p:cNvPr>
          <p:cNvCxnSpPr>
            <a:stCxn id="3" idx="1"/>
          </p:cNvCxnSpPr>
          <p:nvPr/>
        </p:nvCxnSpPr>
        <p:spPr>
          <a:xfrm flipH="1">
            <a:off x="9744075" y="4845931"/>
            <a:ext cx="661320" cy="528174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346558-2AA5-4F31-84C5-4DD75F312CE3}"/>
              </a:ext>
            </a:extLst>
          </p:cNvPr>
          <p:cNvSpPr txBox="1"/>
          <p:nvPr/>
        </p:nvSpPr>
        <p:spPr>
          <a:xfrm>
            <a:off x="329967" y="4958606"/>
            <a:ext cx="1956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Compression</a:t>
            </a:r>
          </a:p>
          <a:p>
            <a:r>
              <a:rPr lang="en-US" sz="2400" dirty="0"/>
              <a:t>ratio</a:t>
            </a:r>
            <a:endParaRPr lang="uk-UA" sz="2400" dirty="0"/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F3D8F051-6A0A-4587-9A52-0A3FF1DE362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308344" y="4032704"/>
            <a:ext cx="0" cy="92590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DAAEF4-B0FE-6F89-D465-28B93078D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33</a:t>
            </a:fld>
            <a:endParaRPr lang="uk-UA" noProof="0" dirty="0"/>
          </a:p>
        </p:txBody>
      </p:sp>
      <p:sp>
        <p:nvSpPr>
          <p:cNvPr id="12" name="Місце для дати 11">
            <a:extLst>
              <a:ext uri="{FF2B5EF4-FFF2-40B4-BE49-F238E27FC236}">
                <a16:creationId xmlns:a16="http://schemas.microsoft.com/office/drawing/2014/main" id="{C74366B2-1138-8B02-1926-A449C94E14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AEA13177-9397-4E15-BE03-85977DE4EF92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290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Designed for ultra-fast decoding – BCT-code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Таблиця 3">
            <a:extLst>
              <a:ext uri="{FF2B5EF4-FFF2-40B4-BE49-F238E27FC236}">
                <a16:creationId xmlns:a16="http://schemas.microsoft.com/office/drawing/2014/main" id="{01683E50-4761-409D-9689-0B9B67B75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42903"/>
              </p:ext>
            </p:extLst>
          </p:nvPr>
        </p:nvGraphicFramePr>
        <p:xfrm>
          <a:off x="758387" y="1891155"/>
          <a:ext cx="1067522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15">
                  <a:extLst>
                    <a:ext uri="{9D8B030D-6E8A-4147-A177-3AD203B41FA5}">
                      <a16:colId xmlns:a16="http://schemas.microsoft.com/office/drawing/2014/main" val="3027719286"/>
                    </a:ext>
                  </a:extLst>
                </a:gridCol>
                <a:gridCol w="3881231">
                  <a:extLst>
                    <a:ext uri="{9D8B030D-6E8A-4147-A177-3AD203B41FA5}">
                      <a16:colId xmlns:a16="http://schemas.microsoft.com/office/drawing/2014/main" val="1560634920"/>
                    </a:ext>
                  </a:extLst>
                </a:gridCol>
                <a:gridCol w="2991679">
                  <a:extLst>
                    <a:ext uri="{9D8B030D-6E8A-4147-A177-3AD203B41FA5}">
                      <a16:colId xmlns:a16="http://schemas.microsoft.com/office/drawing/2014/main" val="1481249079"/>
                    </a:ext>
                  </a:extLst>
                </a:gridCol>
              </a:tblGrid>
              <a:tr h="513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Compression ratio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Decoding speed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Synchronization /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Compressed search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643384"/>
                  </a:ext>
                </a:extLst>
              </a:tr>
              <a:tr h="78841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/>
                        <a:t>Arithmetic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/>
                        <a:t>ANS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/>
                        <a:t>Huffman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Reverse</a:t>
                      </a:r>
                      <a:r>
                        <a:rPr lang="uk-UA" sz="24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multi-delimiter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Fibonacci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BCT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RPBC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SCDC</a:t>
                      </a:r>
                      <a:endParaRPr lang="uk-UA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BCT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RPBC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SCDC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Reverse multi-delimiter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Fibonacci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/>
                        <a:t>Huffman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/>
                        <a:t>ANS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/>
                        <a:t>Arithmetic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SCDC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Multi-delimiter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Fibonacci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BCT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715510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7E9F3DD4-65DF-1915-33F3-8D194CE1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34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EC0634-56D5-1833-528A-880CE00BF6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3C7B541-BC8A-4A1C-86DC-63C79A532545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523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Binary-coded ternary number representation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9A8A9F-AB7A-4AB9-A123-41205150DAB7}"/>
                  </a:ext>
                </a:extLst>
              </p:cNvPr>
              <p:cNvSpPr txBox="1"/>
              <p:nvPr/>
            </p:nvSpPr>
            <p:spPr>
              <a:xfrm>
                <a:off x="767751" y="1617267"/>
                <a:ext cx="877019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9A8A9F-AB7A-4AB9-A123-41205150D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1" y="1617267"/>
                <a:ext cx="8770192" cy="658898"/>
              </a:xfrm>
              <a:prstGeom prst="rect">
                <a:avLst/>
              </a:prstGeom>
              <a:blipFill>
                <a:blip r:embed="rId6"/>
                <a:stretch>
                  <a:fillRect t="-12037" b="-342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D1E7D-7524-496B-9468-C62331D05039}"/>
                  </a:ext>
                </a:extLst>
              </p:cNvPr>
              <p:cNvSpPr txBox="1"/>
              <p:nvPr/>
            </p:nvSpPr>
            <p:spPr>
              <a:xfrm>
                <a:off x="681487" y="2751892"/>
                <a:ext cx="37864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D1E7D-7524-496B-9468-C62331D05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7" y="2751892"/>
                <a:ext cx="378647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3F633-BB40-4B7E-9960-AB5ABCF211BA}"/>
                  </a:ext>
                </a:extLst>
              </p:cNvPr>
              <p:cNvSpPr txBox="1"/>
              <p:nvPr/>
            </p:nvSpPr>
            <p:spPr>
              <a:xfrm>
                <a:off x="5468921" y="2787459"/>
                <a:ext cx="919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𝟏𝟏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3F633-BB40-4B7E-9960-AB5ABCF21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21" y="2787459"/>
                <a:ext cx="91940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31A28B-E9DD-4EAA-9524-D5B68394E36D}"/>
              </a:ext>
            </a:extLst>
          </p:cNvPr>
          <p:cNvSpPr txBox="1"/>
          <p:nvPr/>
        </p:nvSpPr>
        <p:spPr>
          <a:xfrm>
            <a:off x="6388325" y="27211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is not used</a:t>
            </a:r>
            <a:endParaRPr lang="uk-UA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AA956E6-B187-4701-A31D-2D6CA20EE7C6}"/>
              </a:ext>
            </a:extLst>
          </p:cNvPr>
          <p:cNvSpPr/>
          <p:nvPr/>
        </p:nvSpPr>
        <p:spPr>
          <a:xfrm>
            <a:off x="1154033" y="5061978"/>
            <a:ext cx="9883933" cy="796908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CMR1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G. Frieder and C. </a:t>
            </a:r>
            <a:r>
              <a:rPr lang="en-US" sz="2000" dirty="0" err="1">
                <a:solidFill>
                  <a:schemeClr val="tx1"/>
                </a:solidFill>
                <a:latin typeface="CMR10"/>
              </a:rPr>
              <a:t>Luk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, “Algorithms for binary coded balanced and </a:t>
            </a:r>
            <a:br>
              <a:rPr lang="en-US" sz="2000" dirty="0">
                <a:solidFill>
                  <a:schemeClr val="tx1"/>
                </a:solidFill>
                <a:latin typeface="CMR10"/>
              </a:rPr>
            </a:br>
            <a:r>
              <a:rPr lang="uk-UA" sz="2000" dirty="0">
                <a:solidFill>
                  <a:schemeClr val="tx1"/>
                </a:solidFill>
                <a:latin typeface="CMR1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ordinary ternary operations,” </a:t>
            </a:r>
            <a:r>
              <a:rPr lang="en-US" sz="2000" dirty="0">
                <a:solidFill>
                  <a:schemeClr val="tx1"/>
                </a:solidFill>
                <a:latin typeface="CMTI10"/>
              </a:rPr>
              <a:t>IEEE Trans. on Computers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, vol. 23, no. 2, pp. 212–215, 1975.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35D75575-2A2B-79A7-C875-BBCB1BA1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35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AA2F13-A7B6-D19D-B6D7-9B4ABF0E7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855DA5B0-B076-4BEA-A4F4-1DE648419DE2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8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BCT-code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D1E7D-7524-496B-9468-C62331D05039}"/>
                  </a:ext>
                </a:extLst>
              </p:cNvPr>
              <p:cNvSpPr txBox="1"/>
              <p:nvPr/>
            </p:nvSpPr>
            <p:spPr>
              <a:xfrm>
                <a:off x="8014434" y="1408663"/>
                <a:ext cx="27599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D1E7D-7524-496B-9468-C62331D05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34" y="1408663"/>
                <a:ext cx="27599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3F633-BB40-4B7E-9960-AB5ABCF211BA}"/>
                  </a:ext>
                </a:extLst>
              </p:cNvPr>
              <p:cNvSpPr txBox="1"/>
              <p:nvPr/>
            </p:nvSpPr>
            <p:spPr>
              <a:xfrm>
                <a:off x="612475" y="2294722"/>
                <a:ext cx="919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𝟏𝟏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D3F633-BB40-4B7E-9960-AB5ABCF21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5" y="2294722"/>
                <a:ext cx="91940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31A28B-E9DD-4EAA-9524-D5B68394E36D}"/>
              </a:ext>
            </a:extLst>
          </p:cNvPr>
          <p:cNvSpPr txBox="1"/>
          <p:nvPr/>
        </p:nvSpPr>
        <p:spPr>
          <a:xfrm>
            <a:off x="1531879" y="223396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is the delimiter</a:t>
            </a:r>
            <a:endParaRPr lang="uk-UA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064CC-3F03-46A8-8609-75CEDF659484}"/>
              </a:ext>
            </a:extLst>
          </p:cNvPr>
          <p:cNvSpPr txBox="1"/>
          <p:nvPr/>
        </p:nvSpPr>
        <p:spPr>
          <a:xfrm>
            <a:off x="681486" y="1500996"/>
            <a:ext cx="754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0" i="0" u="none" strike="noStrike" baseline="0" dirty="0">
                <a:latin typeface="CMR10"/>
              </a:rPr>
              <a:t>A codeword is composed of </a:t>
            </a:r>
            <a:r>
              <a:rPr lang="en-US" sz="3000" b="0" i="1" u="none" strike="noStrike" baseline="0" dirty="0">
                <a:latin typeface="CMR10"/>
              </a:rPr>
              <a:t>trits</a:t>
            </a:r>
            <a:r>
              <a:rPr lang="en-US" sz="3000" b="0" i="0" u="none" strike="noStrike" baseline="0" dirty="0">
                <a:latin typeface="CMR10"/>
              </a:rPr>
              <a:t> (pairs of bits):</a:t>
            </a:r>
            <a:endParaRPr lang="uk-UA" sz="3000" dirty="0"/>
          </a:p>
        </p:txBody>
      </p:sp>
      <p:graphicFrame>
        <p:nvGraphicFramePr>
          <p:cNvPr id="2" name="Таблиця 5">
            <a:extLst>
              <a:ext uri="{FF2B5EF4-FFF2-40B4-BE49-F238E27FC236}">
                <a16:creationId xmlns:a16="http://schemas.microsoft.com/office/drawing/2014/main" id="{47E3962C-F45E-46F3-9EEC-2426AF98E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03610"/>
              </p:ext>
            </p:extLst>
          </p:nvPr>
        </p:nvGraphicFramePr>
        <p:xfrm>
          <a:off x="770533" y="3180781"/>
          <a:ext cx="104872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406">
                  <a:extLst>
                    <a:ext uri="{9D8B030D-6E8A-4147-A177-3AD203B41FA5}">
                      <a16:colId xmlns:a16="http://schemas.microsoft.com/office/drawing/2014/main" val="587876952"/>
                    </a:ext>
                  </a:extLst>
                </a:gridCol>
                <a:gridCol w="2579406">
                  <a:extLst>
                    <a:ext uri="{9D8B030D-6E8A-4147-A177-3AD203B41FA5}">
                      <a16:colId xmlns:a16="http://schemas.microsoft.com/office/drawing/2014/main" val="544826728"/>
                    </a:ext>
                  </a:extLst>
                </a:gridCol>
                <a:gridCol w="5328408">
                  <a:extLst>
                    <a:ext uri="{9D8B030D-6E8A-4147-A177-3AD203B41FA5}">
                      <a16:colId xmlns:a16="http://schemas.microsoft.com/office/drawing/2014/main" val="13243598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Codeword set structure</a:t>
                      </a:r>
                      <a:endParaRPr lang="uk-U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8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1-trit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2-trit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3-trit</a:t>
                      </a:r>
                      <a:endParaRPr lang="uk-U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1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00 11</a:t>
                      </a:r>
                      <a:endParaRPr lang="uk-UA" sz="2400" dirty="0"/>
                    </a:p>
                    <a:p>
                      <a:pPr algn="ctr"/>
                      <a:r>
                        <a:rPr lang="uk-UA" sz="2400" dirty="0"/>
                        <a:t>01 11</a:t>
                      </a:r>
                    </a:p>
                    <a:p>
                      <a:pPr algn="ctr"/>
                      <a:r>
                        <a:rPr lang="uk-UA" sz="2400" dirty="0"/>
                        <a:t>10 11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00 00 11       01 00 11        10 00 11</a:t>
                      </a:r>
                    </a:p>
                    <a:p>
                      <a:pPr algn="ctr"/>
                      <a:r>
                        <a:rPr lang="uk-UA" sz="2400" dirty="0"/>
                        <a:t>00 01 11       01 01 11        10 01 11</a:t>
                      </a:r>
                    </a:p>
                    <a:p>
                      <a:pPr algn="ctr"/>
                      <a:r>
                        <a:rPr lang="uk-UA" sz="2400" dirty="0"/>
                        <a:t>00 10 11       01 10 11        10 10 11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29047"/>
                  </a:ext>
                </a:extLst>
              </a:tr>
            </a:tbl>
          </a:graphicData>
        </a:graphic>
      </p:graphicFrame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215BB60E-014B-429B-B2EB-641F8DC516C9}"/>
              </a:ext>
            </a:extLst>
          </p:cNvPr>
          <p:cNvSpPr/>
          <p:nvPr/>
        </p:nvSpPr>
        <p:spPr>
          <a:xfrm>
            <a:off x="1154033" y="5689299"/>
            <a:ext cx="9883933" cy="796908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CMR1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  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I.O.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Zavadskyi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.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Binary-Coded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Ternary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Number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Representation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in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Natural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Language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Text</a:t>
            </a:r>
            <a:br>
              <a:rPr lang="en-US" sz="2000" dirty="0">
                <a:solidFill>
                  <a:schemeClr val="tx1"/>
                </a:solidFill>
                <a:latin typeface="CMR10"/>
              </a:rPr>
            </a:br>
            <a:r>
              <a:rPr lang="en-US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 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Compression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in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Proc. 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2022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Data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Compression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CMR10"/>
              </a:rPr>
              <a:t>Conference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 (DCC)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, pp. 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419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–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42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8</a:t>
            </a:r>
            <a:r>
              <a:rPr lang="uk-UA" sz="2000" dirty="0">
                <a:solidFill>
                  <a:schemeClr val="tx1"/>
                </a:solidFill>
                <a:latin typeface="CMR10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CMR10"/>
              </a:rPr>
              <a:t> 2022.</a:t>
            </a:r>
            <a:endParaRPr lang="uk-UA" sz="2000" dirty="0">
              <a:solidFill>
                <a:schemeClr val="tx1"/>
              </a:solidFill>
              <a:latin typeface="CMR1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563284-55E1-933E-7BAC-95E71F401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36</a:t>
            </a:fld>
            <a:endParaRPr lang="uk-UA" noProof="0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8C2DC24-DFE2-DEB3-F945-EF779AB6B6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D56E905-44F9-43AB-A5B6-0DE79FB0AA7C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9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Decoding principle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Таблиця 5">
            <a:extLst>
              <a:ext uri="{FF2B5EF4-FFF2-40B4-BE49-F238E27FC236}">
                <a16:creationId xmlns:a16="http://schemas.microsoft.com/office/drawing/2014/main" id="{47E3962C-F45E-46F3-9EEC-2426AF98E660}"/>
              </a:ext>
            </a:extLst>
          </p:cNvPr>
          <p:cNvGraphicFramePr>
            <a:graphicFrameLocks noGrp="1"/>
          </p:cNvGraphicFramePr>
          <p:nvPr/>
        </p:nvGraphicFramePr>
        <p:xfrm>
          <a:off x="783815" y="3751537"/>
          <a:ext cx="10728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4461578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878769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7547994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448267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2710518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6878245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9159916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3243598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84260531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4757307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1-trit codeword</a:t>
                      </a:r>
                      <a:endParaRPr lang="uk-UA" sz="24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1-trit</a:t>
                      </a:r>
                      <a:endParaRPr lang="uk-UA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2-trit</a:t>
                      </a:r>
                      <a:endParaRPr lang="uk-UA" sz="2400" b="1" dirty="0"/>
                    </a:p>
                    <a:p>
                      <a:pPr algn="ctr"/>
                      <a:r>
                        <a:rPr lang="en-US" sz="2400" b="1" dirty="0"/>
                        <a:t>codewords</a:t>
                      </a:r>
                      <a:endParaRPr lang="uk-UA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2-trit</a:t>
                      </a:r>
                      <a:endParaRPr lang="uk-UA" sz="2400" b="1" dirty="0"/>
                    </a:p>
                    <a:p>
                      <a:pPr algn="ctr"/>
                      <a:r>
                        <a:rPr lang="en-US" sz="2400" b="1" dirty="0"/>
                        <a:t>codewords</a:t>
                      </a:r>
                      <a:endParaRPr lang="uk-UA" sz="2400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3-trit</a:t>
                      </a:r>
                      <a:r>
                        <a:rPr lang="uk-UA" sz="2400" b="1" dirty="0"/>
                        <a:t> </a:t>
                      </a:r>
                      <a:r>
                        <a:rPr lang="en-US" sz="2400" b="1" dirty="0"/>
                        <a:t>codewords</a:t>
                      </a:r>
                      <a:endParaRPr lang="uk-UA" sz="2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3-trit</a:t>
                      </a:r>
                      <a:endParaRPr lang="uk-U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1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BCT(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BCT(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BCT(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BCT(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BCT(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9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uk-UA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</a:t>
                      </a:r>
                    </a:p>
                    <a:p>
                      <a:pPr algn="ctr"/>
                      <a:r>
                        <a:rPr lang="uk-UA" sz="2400" dirty="0"/>
                        <a:t>2</a:t>
                      </a:r>
                    </a:p>
                    <a:p>
                      <a:pPr algn="ctr"/>
                      <a:r>
                        <a:rPr lang="uk-UA" sz="2400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00 11</a:t>
                      </a:r>
                      <a:endParaRPr lang="uk-UA" sz="2400" dirty="0"/>
                    </a:p>
                    <a:p>
                      <a:pPr algn="ctr"/>
                      <a:r>
                        <a:rPr lang="uk-UA" sz="2400" dirty="0"/>
                        <a:t>01 11</a:t>
                      </a:r>
                    </a:p>
                    <a:p>
                      <a:pPr algn="ctr"/>
                      <a:r>
                        <a:rPr lang="uk-UA" sz="2400" dirty="0"/>
                        <a:t>10 11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4</a:t>
                      </a:r>
                    </a:p>
                    <a:p>
                      <a:pPr algn="ctr"/>
                      <a:r>
                        <a:rPr lang="uk-UA" sz="2400" dirty="0"/>
                        <a:t>5</a:t>
                      </a:r>
                    </a:p>
                    <a:p>
                      <a:pPr algn="ctr"/>
                      <a:r>
                        <a:rPr lang="uk-UA" sz="2400" dirty="0"/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00 00 11</a:t>
                      </a:r>
                      <a:endParaRPr lang="en-US" sz="2400" dirty="0"/>
                    </a:p>
                    <a:p>
                      <a:pPr algn="ctr"/>
                      <a:r>
                        <a:rPr lang="uk-UA" sz="2400" dirty="0"/>
                        <a:t>0</a:t>
                      </a:r>
                      <a:r>
                        <a:rPr lang="en-US" sz="2400" dirty="0"/>
                        <a:t>0</a:t>
                      </a:r>
                      <a:r>
                        <a:rPr lang="uk-UA" sz="2400" dirty="0"/>
                        <a:t> 0</a:t>
                      </a:r>
                      <a:r>
                        <a:rPr lang="en-US" sz="2400" dirty="0"/>
                        <a:t>1</a:t>
                      </a:r>
                      <a:r>
                        <a:rPr lang="uk-UA" sz="2400" dirty="0"/>
                        <a:t> 11</a:t>
                      </a:r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</a:t>
                      </a:r>
                      <a:r>
                        <a:rPr lang="uk-UA" sz="2400" dirty="0"/>
                        <a:t>0 </a:t>
                      </a:r>
                      <a:r>
                        <a:rPr lang="en-US" sz="2400" dirty="0"/>
                        <a:t>1</a:t>
                      </a:r>
                      <a:r>
                        <a:rPr lang="uk-UA" sz="2400" dirty="0"/>
                        <a:t>0 11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7</a:t>
                      </a:r>
                    </a:p>
                    <a:p>
                      <a:pPr algn="ctr"/>
                      <a:r>
                        <a:rPr lang="uk-UA" sz="2400" dirty="0"/>
                        <a:t>8</a:t>
                      </a:r>
                    </a:p>
                    <a:p>
                      <a:pPr algn="ctr"/>
                      <a:r>
                        <a:rPr lang="uk-UA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0</a:t>
                      </a:r>
                      <a:r>
                        <a:rPr lang="en-US" sz="2400" dirty="0"/>
                        <a:t>1</a:t>
                      </a:r>
                      <a:r>
                        <a:rPr lang="uk-UA" sz="2400" dirty="0"/>
                        <a:t> 0</a:t>
                      </a:r>
                      <a:r>
                        <a:rPr lang="en-US" sz="2400" dirty="0"/>
                        <a:t>0</a:t>
                      </a:r>
                      <a:r>
                        <a:rPr lang="uk-UA" sz="2400" dirty="0"/>
                        <a:t> 11       01 01 11        0</a:t>
                      </a:r>
                      <a:r>
                        <a:rPr lang="en-US" sz="2400" dirty="0"/>
                        <a:t>1</a:t>
                      </a:r>
                      <a:r>
                        <a:rPr lang="uk-UA" sz="2400" dirty="0"/>
                        <a:t> </a:t>
                      </a:r>
                      <a:r>
                        <a:rPr lang="en-US" sz="2400" dirty="0"/>
                        <a:t>10</a:t>
                      </a:r>
                      <a:r>
                        <a:rPr lang="uk-UA" sz="2400" dirty="0"/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  <a:p>
                      <a:pPr algn="ctr"/>
                      <a:r>
                        <a:rPr lang="en-US" sz="2400" dirty="0"/>
                        <a:t>11</a:t>
                      </a:r>
                    </a:p>
                    <a:p>
                      <a:pPr algn="ctr"/>
                      <a:r>
                        <a:rPr lang="en-US" sz="2400" dirty="0"/>
                        <a:t>12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</a:t>
                      </a:r>
                      <a:r>
                        <a:rPr lang="uk-UA" sz="2400" dirty="0"/>
                        <a:t>0 </a:t>
                      </a:r>
                      <a:r>
                        <a:rPr lang="en-US" sz="2400" dirty="0"/>
                        <a:t>0</a:t>
                      </a:r>
                      <a:r>
                        <a:rPr lang="uk-UA" sz="2400" dirty="0"/>
                        <a:t>0 11       </a:t>
                      </a:r>
                      <a:r>
                        <a:rPr lang="en-US" sz="2400" dirty="0"/>
                        <a:t>1</a:t>
                      </a:r>
                      <a:r>
                        <a:rPr lang="uk-UA" sz="2400" dirty="0"/>
                        <a:t>0 </a:t>
                      </a:r>
                      <a:r>
                        <a:rPr lang="en-US" sz="2400" dirty="0"/>
                        <a:t>01</a:t>
                      </a:r>
                      <a:r>
                        <a:rPr lang="uk-UA" sz="2400" dirty="0"/>
                        <a:t> 11        10 10 11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2904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ABF78-04B7-4762-A7DA-8EB8CF0844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8369" y="1341944"/>
            <a:ext cx="7955262" cy="1678256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9381DCDF-B8D7-4A40-ACFB-3A6A8C1C33DA}"/>
              </a:ext>
            </a:extLst>
          </p:cNvPr>
          <p:cNvSpPr/>
          <p:nvPr/>
        </p:nvSpPr>
        <p:spPr>
          <a:xfrm>
            <a:off x="5357004" y="1423358"/>
            <a:ext cx="1199071" cy="14837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1A1A63C-B4E9-4E90-A2A8-6E4B460C9BFF}"/>
              </a:ext>
            </a:extLst>
          </p:cNvPr>
          <p:cNvSpPr/>
          <p:nvPr/>
        </p:nvSpPr>
        <p:spPr>
          <a:xfrm>
            <a:off x="3001993" y="1439200"/>
            <a:ext cx="1897811" cy="1483744"/>
          </a:xfrm>
          <a:prstGeom prst="roundRect">
            <a:avLst/>
          </a:prstGeom>
          <a:noFill/>
          <a:ln w="28575">
            <a:solidFill>
              <a:srgbClr val="2C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702BF-7856-4F5D-ADFE-885A595044CA}"/>
              </a:ext>
            </a:extLst>
          </p:cNvPr>
          <p:cNvSpPr txBox="1"/>
          <p:nvPr/>
        </p:nvSpPr>
        <p:spPr>
          <a:xfrm>
            <a:off x="6668219" y="3106463"/>
            <a:ext cx="48435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Position of n-trit codewords group</a:t>
            </a:r>
            <a:endParaRPr lang="uk-U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851F9-319B-4F65-B12D-5870CBC33F74}"/>
              </a:ext>
            </a:extLst>
          </p:cNvPr>
          <p:cNvSpPr txBox="1"/>
          <p:nvPr/>
        </p:nvSpPr>
        <p:spPr>
          <a:xfrm>
            <a:off x="308801" y="3128603"/>
            <a:ext cx="560029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Position of a codeword inside the group</a:t>
            </a:r>
            <a:endParaRPr lang="uk-UA" sz="2400" dirty="0"/>
          </a:p>
        </p:txBody>
      </p: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8A561B5F-8540-4342-B5E9-0EE1FD77BC6F}"/>
              </a:ext>
            </a:extLst>
          </p:cNvPr>
          <p:cNvCxnSpPr/>
          <p:nvPr/>
        </p:nvCxnSpPr>
        <p:spPr>
          <a:xfrm flipV="1">
            <a:off x="2424023" y="2769079"/>
            <a:ext cx="577970" cy="359524"/>
          </a:xfrm>
          <a:prstGeom prst="straightConnector1">
            <a:avLst/>
          </a:prstGeom>
          <a:ln w="28575">
            <a:solidFill>
              <a:srgbClr val="2C598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FCECD0A4-C054-43CB-BC18-7FA22E0F4D58}"/>
              </a:ext>
            </a:extLst>
          </p:cNvPr>
          <p:cNvCxnSpPr>
            <a:cxnSpLocks/>
          </p:cNvCxnSpPr>
          <p:nvPr/>
        </p:nvCxnSpPr>
        <p:spPr>
          <a:xfrm flipH="1" flipV="1">
            <a:off x="6547450" y="2735778"/>
            <a:ext cx="662397" cy="365836"/>
          </a:xfrm>
          <a:prstGeom prst="straightConnector1">
            <a:avLst/>
          </a:prstGeom>
          <a:ln w="28575">
            <a:solidFill>
              <a:srgbClr val="2C598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CEAB6C-34B7-1ECB-6165-F433E51B0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37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3BE63DF-91BB-A133-E3E8-0CCA589FF5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5637A079-C11B-41C3-A3DA-5D67A43C47DC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7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Decoding algorithm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598FDC-8905-4930-BED0-E6C3760223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512" y="2000293"/>
            <a:ext cx="8562975" cy="67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7DC5C6-EA4C-4009-92F3-40D9AD1D2C91}"/>
                  </a:ext>
                </a:extLst>
              </p:cNvPr>
              <p:cNvSpPr txBox="1"/>
              <p:nvPr/>
            </p:nvSpPr>
            <p:spPr>
              <a:xfrm>
                <a:off x="1184945" y="3128661"/>
                <a:ext cx="9318072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b="1" i="0" u="none" strike="noStrike" baseline="0" dirty="0">
                    <a:latin typeface="CMBX12"/>
                  </a:rPr>
                  <a:t>input:</a:t>
                </a:r>
                <a:r>
                  <a:rPr lang="en-US" sz="2800" b="0" i="0" u="none" strike="noStrike" baseline="0" dirty="0">
                    <a:latin typeface="CMBX12"/>
                  </a:rPr>
                  <a:t> </a:t>
                </a:r>
                <a:r>
                  <a:rPr lang="en-US" sz="2800" b="0" i="0" u="none" strike="noStrike" baseline="0" dirty="0">
                    <a:latin typeface="CMR12"/>
                  </a:rPr>
                  <a:t>BCT-codeword, i.e. the sequence of trits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(11)</m:t>
                    </m:r>
                  </m:oMath>
                </a14:m>
                <a:r>
                  <a:rPr lang="en-US" sz="2800" b="0" i="0" u="none" strike="noStrike" baseline="0" dirty="0">
                    <a:latin typeface="CMR12"/>
                  </a:rPr>
                  <a:t>.</a:t>
                </a:r>
              </a:p>
              <a:p>
                <a:pPr algn="l"/>
                <a:r>
                  <a:rPr lang="en-US" sz="2800" b="1" i="0" u="none" strike="noStrike" baseline="0" dirty="0">
                    <a:latin typeface="CMBX12"/>
                  </a:rPr>
                  <a:t>output:</a:t>
                </a:r>
                <a:r>
                  <a:rPr lang="en-US" sz="2800" b="0" i="0" u="none" strike="noStrike" baseline="0" dirty="0">
                    <a:latin typeface="CMBX12"/>
                  </a:rPr>
                  <a:t> </a:t>
                </a:r>
                <a:r>
                  <a:rPr lang="en-US" sz="2800" b="0" i="0" u="none" strike="noStrike" baseline="0" dirty="0">
                    <a:latin typeface="CMR12"/>
                  </a:rPr>
                  <a:t>Nonnegative integer </a:t>
                </a:r>
                <a:r>
                  <a:rPr lang="en-US" sz="280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0" i="0" u="none" strike="noStrike" baseline="0" dirty="0">
                    <a:latin typeface="CMR12"/>
                  </a:rPr>
                  <a:t>.</a:t>
                </a:r>
              </a:p>
              <a:p>
                <a:pPr algn="l"/>
                <a:endParaRPr lang="en-US" sz="2800" b="0" i="0" u="none" strike="noStrike" baseline="0" dirty="0">
                  <a:latin typeface="CMR1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u="none" strike="noStrike" baseline="0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ru-RU" sz="2800" b="0" i="0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m:oMathPara>
                </a14:m>
                <a:endParaRPr lang="en-US" sz="2800" b="0" i="0" u="none" strike="noStrike" baseline="0" dirty="0">
                  <a:latin typeface="CMR1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u="none" strike="noStrike" baseline="0" smtClean="0">
                          <a:latin typeface="Cambria Math" panose="02040503050406030204" pitchFamily="18" charset="0"/>
                        </a:rPr>
                        <m:t>2. 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u="none" strike="noStrike" baseline="0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en-US" sz="2800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𝒅𝒐𝒘𝒏𝒕𝒐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 </m:t>
                      </m:r>
                      <m:r>
                        <a:rPr lang="en-US" sz="2800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b="0" i="0" u="none" strike="noStrike" baseline="0" dirty="0">
                  <a:latin typeface="CMBX1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3.        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←3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pt-BR" sz="2800" b="0" i="0" u="none" strike="noStrike" baseline="0" dirty="0">
                  <a:latin typeface="CMBX12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7DC5C6-EA4C-4009-92F3-40D9AD1D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945" y="3128661"/>
                <a:ext cx="9318072" cy="2677656"/>
              </a:xfrm>
              <a:prstGeom prst="rect">
                <a:avLst/>
              </a:prstGeom>
              <a:blipFill>
                <a:blip r:embed="rId5"/>
                <a:stretch>
                  <a:fillRect l="-1308" t="-2050" r="-52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6B6A48A2-8FED-A9AD-0A86-D90DFB4B2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38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3C92D1-45FB-6565-6914-744706D096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2A7E677-5CD4-41BE-AE74-49B042C8B8A7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7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Encoding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1DD333-F228-429B-931C-D3056A280619}"/>
                  </a:ext>
                </a:extLst>
              </p:cNvPr>
              <p:cNvSpPr txBox="1"/>
              <p:nvPr/>
            </p:nvSpPr>
            <p:spPr>
              <a:xfrm>
                <a:off x="870913" y="1905506"/>
                <a:ext cx="10291195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b="1" i="0" u="none" strike="noStrike" baseline="0" dirty="0">
                    <a:latin typeface="CMBX12"/>
                  </a:rPr>
                  <a:t>input: </a:t>
                </a:r>
                <a:r>
                  <a:rPr lang="en-US" sz="2800" b="0" i="0" u="none" strike="noStrike" baseline="0" dirty="0">
                    <a:latin typeface="CMR12"/>
                  </a:rPr>
                  <a:t>Nonnegative integer </a:t>
                </a:r>
                <a:r>
                  <a:rPr lang="en-US" sz="2800" b="0" i="1" u="none" strike="noStrike" baseline="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0" i="0" u="none" strike="noStrike" baseline="0" dirty="0">
                    <a:latin typeface="CMMI12"/>
                  </a:rPr>
                  <a:t> </a:t>
                </a:r>
                <a:r>
                  <a:rPr lang="en-US" sz="2800" b="0" i="0" u="none" strike="noStrike" baseline="0" dirty="0">
                    <a:latin typeface="CMR12"/>
                  </a:rPr>
                  <a:t>representing the rank of a word in the dictionary.</a:t>
                </a:r>
              </a:p>
              <a:p>
                <a:pPr algn="l"/>
                <a:r>
                  <a:rPr lang="en-US" sz="2800" b="1" i="0" u="none" strike="noStrike" baseline="0" dirty="0">
                    <a:latin typeface="CMBX12"/>
                  </a:rPr>
                  <a:t>output: </a:t>
                </a:r>
                <a:r>
                  <a:rPr lang="en-US" sz="2800" b="0" i="0" u="none" strike="noStrike" baseline="0" dirty="0">
                    <a:latin typeface="CMR12"/>
                  </a:rPr>
                  <a:t>BCT-codeword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u="none" strike="noStrike" baseline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b="0" i="0" u="none" strike="noStrike" baseline="0" dirty="0">
                    <a:latin typeface="CMR12"/>
                  </a:rPr>
                  <a:t>.</a:t>
                </a:r>
              </a:p>
              <a:p>
                <a:pPr algn="l"/>
                <a:endParaRPr lang="en-US" sz="2800" b="0" i="1" u="none" strike="noStrike" baseline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1. </m:t>
                      </m:r>
                      <m:sSub>
                        <m:sSubPr>
                          <m:ctrlPr>
                            <a:rPr lang="en-US" sz="2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u="none" strike="noStrike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u="none" strike="noStrike" baseline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u="none" strike="noStrike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←"11"</m:t>
                      </m:r>
                    </m:oMath>
                  </m:oMathPara>
                </a14:m>
                <a:endParaRPr lang="en-US" sz="2800" b="0" i="0" u="none" strike="noStrike" baseline="0" dirty="0">
                  <a:latin typeface="CMR1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2.  </m:t>
                      </m:r>
                      <m:r>
                        <a:rPr lang="en-US" sz="2800" b="1" i="1" u="none" strike="noStrike" baseline="0" smtClean="0">
                          <a:latin typeface="Cambria Math" panose="02040503050406030204" pitchFamily="18" charset="0"/>
                        </a:rPr>
                        <m:t>𝒘𝒉𝒊𝒍𝒆</m:t>
                      </m:r>
                      <m:r>
                        <a:rPr lang="en-US" sz="2800" b="1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sz="2800" b="1" i="1" u="none" strike="noStrike" baseline="0" smtClean="0">
                          <a:latin typeface="Cambria Math" panose="02040503050406030204" pitchFamily="18" charset="0"/>
                        </a:rPr>
                        <m:t>𝒅𝒐</m:t>
                      </m:r>
                    </m:oMath>
                  </m:oMathPara>
                </a14:m>
                <a:endParaRPr lang="en-US" sz="2800" b="1" i="0" u="none" strike="noStrike" baseline="0" dirty="0">
                  <a:latin typeface="CMBX1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3.      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b="0" i="0" u="none" strike="noStrike" baseline="0" dirty="0">
                  <a:latin typeface="CMR1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u="none" strike="noStrike" baseline="0" smtClean="0">
                        <a:latin typeface="Cambria Math" panose="02040503050406030204" pitchFamily="18" charset="0"/>
                      </a:rPr>
                      <m:t>4.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3)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b="0" i="0" u="none" strike="noStrike" baseline="0" dirty="0">
                    <a:latin typeface="CMTT12"/>
                  </a:rPr>
                  <a:t>          </a:t>
                </a:r>
                <a:r>
                  <a:rPr lang="en-US" sz="2800" b="0" i="0" u="none" strike="noStrike" baseline="0" dirty="0">
                    <a:solidFill>
                      <a:srgbClr val="0070C0"/>
                    </a:solidFill>
                    <a:latin typeface="CMTT12"/>
                  </a:rPr>
                  <a:t>// ‘+’ means concatenation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5.      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</m:t>
                      </m:r>
                      <m:r>
                        <a:rPr lang="en-US" sz="28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1DD333-F228-429B-931C-D3056A280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13" y="1905506"/>
                <a:ext cx="10291195" cy="3970318"/>
              </a:xfrm>
              <a:prstGeom prst="rect">
                <a:avLst/>
              </a:prstGeom>
              <a:blipFill>
                <a:blip r:embed="rId4"/>
                <a:stretch>
                  <a:fillRect l="-1244" t="-18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27B346CD-7746-D871-6F0F-9396E6FD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39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028255-CF48-E0EF-198C-980E5B4047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1965E9C-AFC4-4F11-BBD1-43FE19E83EC9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3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166490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features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search in compressed file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 descr="spider.png">
            <a:extLst>
              <a:ext uri="{FF2B5EF4-FFF2-40B4-BE49-F238E27FC236}">
                <a16:creationId xmlns:a16="http://schemas.microsoft.com/office/drawing/2014/main" id="{344BE698-2454-4131-ABDA-A15AEA2E4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311">
            <a:off x="1027465" y="1687712"/>
            <a:ext cx="929988" cy="52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07017-9CCF-44B5-BC39-DA6ABC6981D3}"/>
              </a:ext>
            </a:extLst>
          </p:cNvPr>
          <p:cNvSpPr txBox="1"/>
          <p:nvPr/>
        </p:nvSpPr>
        <p:spPr>
          <a:xfrm>
            <a:off x="5372100" y="280622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5C58D3B-81A7-473A-9F1C-ACF7BCC1264A}"/>
              </a:ext>
            </a:extLst>
          </p:cNvPr>
          <p:cNvSpPr/>
          <p:nvPr/>
        </p:nvSpPr>
        <p:spPr>
          <a:xfrm>
            <a:off x="1737011" y="2806222"/>
            <a:ext cx="7345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400" dirty="0"/>
              <a:t>We have developed a new class of variable length prefix codes, so called (; k)-codes, which can be used for efficient data compression.</a:t>
            </a:r>
            <a:endParaRPr lang="uk-UA" spc="-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03E89-81A2-4425-AFE0-74E45168350A}"/>
              </a:ext>
            </a:extLst>
          </p:cNvPr>
          <p:cNvSpPr txBox="1"/>
          <p:nvPr/>
        </p:nvSpPr>
        <p:spPr>
          <a:xfrm>
            <a:off x="993486" y="3873730"/>
            <a:ext cx="827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Huffman, arithmetic, ANS</a:t>
            </a:r>
            <a:endParaRPr lang="uk-UA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2AF01-7869-46B9-90B2-2CE1FF4088CB}"/>
              </a:ext>
            </a:extLst>
          </p:cNvPr>
          <p:cNvSpPr txBox="1"/>
          <p:nvPr/>
        </p:nvSpPr>
        <p:spPr>
          <a:xfrm>
            <a:off x="985866" y="5047210"/>
            <a:ext cx="883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Codes with delimiters</a:t>
            </a:r>
            <a:endParaRPr lang="uk-U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9D996-734E-487B-A60A-FAA2D267D027}"/>
              </a:ext>
            </a:extLst>
          </p:cNvPr>
          <p:cNvSpPr txBox="1"/>
          <p:nvPr/>
        </p:nvSpPr>
        <p:spPr>
          <a:xfrm>
            <a:off x="10434991" y="3873730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3D549-3D16-4E83-9D06-874DB9DEF409}"/>
              </a:ext>
            </a:extLst>
          </p:cNvPr>
          <p:cNvSpPr txBox="1"/>
          <p:nvPr/>
        </p:nvSpPr>
        <p:spPr>
          <a:xfrm>
            <a:off x="10434991" y="5047210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1BB62D50-1D24-C806-6F43-590135767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6BA2D-980A-4C73-F8B2-101A409E4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1B47E2ED-847F-4BC9-BFF2-D125E8CFFC8C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017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71211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211 0.00162 L 0.35599 0.004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07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BCT – decoding in parts</a:t>
            </a:r>
            <a:endParaRPr lang="uk-UA" sz="3200" dirty="0"/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85596ECC-701C-4096-A930-7A4C37F52F2C}"/>
              </a:ext>
            </a:extLst>
          </p:cNvPr>
          <p:cNvGrpSpPr/>
          <p:nvPr/>
        </p:nvGrpSpPr>
        <p:grpSpPr>
          <a:xfrm>
            <a:off x="654518" y="1782865"/>
            <a:ext cx="3879203" cy="1136209"/>
            <a:chOff x="827773" y="1751798"/>
            <a:chExt cx="3879203" cy="1136209"/>
          </a:xfrm>
        </p:grpSpPr>
        <p:sp>
          <p:nvSpPr>
            <p:cNvPr id="3" name="Прямокутник: округлені кути 2">
              <a:extLst>
                <a:ext uri="{FF2B5EF4-FFF2-40B4-BE49-F238E27FC236}">
                  <a16:creationId xmlns:a16="http://schemas.microsoft.com/office/drawing/2014/main" id="{4CECF8E3-174C-41E6-8F93-C64FA9C67401}"/>
                </a:ext>
              </a:extLst>
            </p:cNvPr>
            <p:cNvSpPr/>
            <p:nvPr/>
          </p:nvSpPr>
          <p:spPr>
            <a:xfrm>
              <a:off x="827773" y="1751798"/>
              <a:ext cx="1838425" cy="596766"/>
            </a:xfrm>
            <a:prstGeom prst="roundRect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C24C0B-C8F8-439E-A384-3E04E665C7C9}"/>
                    </a:ext>
                  </a:extLst>
                </p:cNvPr>
                <p:cNvSpPr txBox="1"/>
                <p:nvPr/>
              </p:nvSpPr>
              <p:spPr>
                <a:xfrm>
                  <a:off x="827773" y="1751798"/>
                  <a:ext cx="38792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uk-UA" sz="2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5C24C0B-C8F8-439E-A384-3E04E665C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73" y="1751798"/>
                  <a:ext cx="387920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9788300C-1E1F-4957-A6AE-6E0749C13EBE}"/>
                </a:ext>
              </a:extLst>
            </p:cNvPr>
            <p:cNvSpPr/>
            <p:nvPr/>
          </p:nvSpPr>
          <p:spPr>
            <a:xfrm>
              <a:off x="2767374" y="1751798"/>
              <a:ext cx="1838425" cy="596766"/>
            </a:xfrm>
            <a:prstGeom prst="roundRect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DE8E231-2F84-4F91-9351-399CB0A6B66B}"/>
                    </a:ext>
                  </a:extLst>
                </p:cNvPr>
                <p:cNvSpPr txBox="1"/>
                <p:nvPr/>
              </p:nvSpPr>
              <p:spPr>
                <a:xfrm>
                  <a:off x="1478834" y="2350135"/>
                  <a:ext cx="5363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uk-UA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DE8E231-2F84-4F91-9351-399CB0A6B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834" y="2350135"/>
                  <a:ext cx="53630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BC7538-5509-4965-96BB-08AB26AD7ACB}"/>
                    </a:ext>
                  </a:extLst>
                </p:cNvPr>
                <p:cNvSpPr txBox="1"/>
                <p:nvPr/>
              </p:nvSpPr>
              <p:spPr>
                <a:xfrm>
                  <a:off x="3336510" y="2364787"/>
                  <a:ext cx="4805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uk-UA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BC7538-5509-4965-96BB-08AB26AD7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6510" y="2364787"/>
                  <a:ext cx="48058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A2EBCD-9D18-4CB1-9BF6-DBBF47FD447D}"/>
                  </a:ext>
                </a:extLst>
              </p:cNvPr>
              <p:cNvSpPr txBox="1"/>
              <p:nvPr/>
            </p:nvSpPr>
            <p:spPr>
              <a:xfrm>
                <a:off x="654518" y="3168223"/>
                <a:ext cx="9134375" cy="2438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+1+3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+1+3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+1+…3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+1+3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+1+3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+…+3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A2EBCD-9D18-4CB1-9BF6-DBBF47FD4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18" y="3168223"/>
                <a:ext cx="9134375" cy="24381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373B594C-F5A4-4B2F-9F18-33FFBDA3B20A}"/>
              </a:ext>
            </a:extLst>
          </p:cNvPr>
          <p:cNvSpPr/>
          <p:nvPr/>
        </p:nvSpPr>
        <p:spPr>
          <a:xfrm>
            <a:off x="8109986" y="4891159"/>
            <a:ext cx="548640" cy="57751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C5B56772-CC8D-4569-A469-518826B76158}"/>
              </a:ext>
            </a:extLst>
          </p:cNvPr>
          <p:cNvGrpSpPr/>
          <p:nvPr/>
        </p:nvGrpSpPr>
        <p:grpSpPr>
          <a:xfrm>
            <a:off x="8119607" y="4891159"/>
            <a:ext cx="2299156" cy="646331"/>
            <a:chOff x="8119607" y="4891159"/>
            <a:chExt cx="229915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727B97-1DF9-4BC5-A07D-1B3EEE318B61}"/>
                    </a:ext>
                  </a:extLst>
                </p:cNvPr>
                <p:cNvSpPr txBox="1"/>
                <p:nvPr/>
              </p:nvSpPr>
              <p:spPr>
                <a:xfrm>
                  <a:off x="8119607" y="4891159"/>
                  <a:ext cx="22506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727B97-1DF9-4BC5-A07D-1B3EEE318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607" y="4891159"/>
                  <a:ext cx="2250681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id="{B1979F40-9BFF-4082-BB4D-8667105C8C58}"/>
                </a:ext>
              </a:extLst>
            </p:cNvPr>
            <p:cNvSpPr/>
            <p:nvPr/>
          </p:nvSpPr>
          <p:spPr>
            <a:xfrm>
              <a:off x="9072511" y="4891159"/>
              <a:ext cx="548640" cy="577516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9BB84A24-AE88-424E-ADFF-826806E06FE5}"/>
                </a:ext>
              </a:extLst>
            </p:cNvPr>
            <p:cNvSpPr/>
            <p:nvPr/>
          </p:nvSpPr>
          <p:spPr>
            <a:xfrm>
              <a:off x="9870123" y="4891159"/>
              <a:ext cx="548640" cy="577516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3A6330-8B7D-417C-9A6C-6CF96D08E66F}"/>
              </a:ext>
            </a:extLst>
          </p:cNvPr>
          <p:cNvSpPr txBox="1"/>
          <p:nvPr/>
        </p:nvSpPr>
        <p:spPr>
          <a:xfrm>
            <a:off x="6850723" y="5987366"/>
            <a:ext cx="491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 taken from the lookup table</a:t>
            </a:r>
            <a:endParaRPr lang="uk-UA" sz="2400" dirty="0"/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9F574709-CBA8-4AED-B6E9-429BFEF511E0}"/>
              </a:ext>
            </a:extLst>
          </p:cNvPr>
          <p:cNvCxnSpPr/>
          <p:nvPr/>
        </p:nvCxnSpPr>
        <p:spPr>
          <a:xfrm flipV="1">
            <a:off x="7845290" y="5478301"/>
            <a:ext cx="336884" cy="539715"/>
          </a:xfrm>
          <a:prstGeom prst="straightConnector1">
            <a:avLst/>
          </a:prstGeom>
          <a:ln w="25400">
            <a:solidFill>
              <a:srgbClr val="2C598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5DB13E61-BFA5-4163-9BC1-48C0C85BDF98}"/>
              </a:ext>
            </a:extLst>
          </p:cNvPr>
          <p:cNvCxnSpPr>
            <a:cxnSpLocks/>
          </p:cNvCxnSpPr>
          <p:nvPr/>
        </p:nvCxnSpPr>
        <p:spPr>
          <a:xfrm flipH="1" flipV="1">
            <a:off x="10380261" y="5459051"/>
            <a:ext cx="336884" cy="539715"/>
          </a:xfrm>
          <a:prstGeom prst="straightConnector1">
            <a:avLst/>
          </a:prstGeom>
          <a:ln w="25400">
            <a:solidFill>
              <a:srgbClr val="2C598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3DC2078C-F94A-4BF6-9BB9-2C1E5F8B7840}"/>
              </a:ext>
            </a:extLst>
          </p:cNvPr>
          <p:cNvCxnSpPr>
            <a:cxnSpLocks/>
          </p:cNvCxnSpPr>
          <p:nvPr/>
        </p:nvCxnSpPr>
        <p:spPr>
          <a:xfrm flipV="1">
            <a:off x="9346831" y="5468676"/>
            <a:ext cx="0" cy="539714"/>
          </a:xfrm>
          <a:prstGeom prst="straightConnector1">
            <a:avLst/>
          </a:prstGeom>
          <a:ln w="25400">
            <a:solidFill>
              <a:srgbClr val="2C598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E23C1A92-C942-4561-B8AB-DFFAF8078F5C}"/>
              </a:ext>
            </a:extLst>
          </p:cNvPr>
          <p:cNvSpPr/>
          <p:nvPr/>
        </p:nvSpPr>
        <p:spPr>
          <a:xfrm>
            <a:off x="1405288" y="4090737"/>
            <a:ext cx="5226518" cy="61601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10F2E9-E405-41F3-B1EF-47B657230ED2}"/>
                  </a:ext>
                </a:extLst>
              </p:cNvPr>
              <p:cNvSpPr txBox="1"/>
              <p:nvPr/>
            </p:nvSpPr>
            <p:spPr>
              <a:xfrm>
                <a:off x="7069640" y="4387307"/>
                <a:ext cx="480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uk-U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10F2E9-E405-41F3-B1EF-47B657230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40" y="4387307"/>
                <a:ext cx="48058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48A50173-1302-4E64-84C4-C6300006C5DA}"/>
              </a:ext>
            </a:extLst>
          </p:cNvPr>
          <p:cNvCxnSpPr>
            <a:endCxn id="28" idx="1"/>
          </p:cNvCxnSpPr>
          <p:nvPr/>
        </p:nvCxnSpPr>
        <p:spPr>
          <a:xfrm>
            <a:off x="6631806" y="4648917"/>
            <a:ext cx="43783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50650B42-9FC1-449B-A012-CDBBF8A4E5E1}"/>
              </a:ext>
            </a:extLst>
          </p:cNvPr>
          <p:cNvSpPr/>
          <p:nvPr/>
        </p:nvSpPr>
        <p:spPr>
          <a:xfrm>
            <a:off x="1964012" y="4910527"/>
            <a:ext cx="5554601" cy="61601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B7EC0B-C11B-47E1-94D3-B93C83EAF828}"/>
                  </a:ext>
                </a:extLst>
              </p:cNvPr>
              <p:cNvSpPr txBox="1"/>
              <p:nvPr/>
            </p:nvSpPr>
            <p:spPr>
              <a:xfrm>
                <a:off x="3024038" y="5855540"/>
                <a:ext cx="5363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B7EC0B-C11B-47E1-94D3-B93C83EAF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38" y="5855540"/>
                <a:ext cx="53630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71140FD0-0BFB-4EF7-9A78-B5A5AC3A5141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292189" y="5537490"/>
            <a:ext cx="0" cy="3180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91C37A-4B21-9A82-3D05-917D8F0E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40</a:t>
            </a:fld>
            <a:endParaRPr lang="uk-UA" noProof="0" dirty="0"/>
          </a:p>
        </p:txBody>
      </p:sp>
      <p:sp>
        <p:nvSpPr>
          <p:cNvPr id="11" name="Місце для дати 10">
            <a:extLst>
              <a:ext uri="{FF2B5EF4-FFF2-40B4-BE49-F238E27FC236}">
                <a16:creationId xmlns:a16="http://schemas.microsoft.com/office/drawing/2014/main" id="{8E4864F1-CCA5-1E0F-5C31-D95D442113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BDE64E9F-DB7C-4C97-8ECB-F8B12BF496EA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37339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8572560" cy="640080"/>
          </a:xfrm>
        </p:spPr>
        <p:txBody>
          <a:bodyPr rtlCol="0"/>
          <a:lstStyle/>
          <a:p>
            <a:pPr rtl="0"/>
            <a:r>
              <a:rPr lang="en-US" dirty="0"/>
              <a:t>BCT decoding in parts – example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6B9C3-A47A-4D04-83CE-5A64C98D4E69}"/>
                  </a:ext>
                </a:extLst>
              </p:cNvPr>
              <p:cNvSpPr txBox="1"/>
              <p:nvPr/>
            </p:nvSpPr>
            <p:spPr>
              <a:xfrm>
                <a:off x="2948538" y="2316581"/>
                <a:ext cx="70938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=10 10 01 10 10 00 (11)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6B9C3-A47A-4D04-83CE-5A64C98D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538" y="2316581"/>
                <a:ext cx="709381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CFF46E-949F-4AC9-8BE8-808B2C4C4ABC}"/>
                  </a:ext>
                </a:extLst>
              </p:cNvPr>
              <p:cNvSpPr txBox="1"/>
              <p:nvPr/>
            </p:nvSpPr>
            <p:spPr>
              <a:xfrm>
                <a:off x="6788231" y="1780280"/>
                <a:ext cx="636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CFF46E-949F-4AC9-8BE8-808B2C4C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31" y="1780280"/>
                <a:ext cx="6368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CAA490-FC8B-4CD9-9D8E-0F12D96D595E}"/>
                  </a:ext>
                </a:extLst>
              </p:cNvPr>
              <p:cNvSpPr txBox="1"/>
              <p:nvPr/>
            </p:nvSpPr>
            <p:spPr>
              <a:xfrm>
                <a:off x="6185895" y="1780280"/>
                <a:ext cx="636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CAA490-FC8B-4CD9-9D8E-0F12D96D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895" y="1780280"/>
                <a:ext cx="6368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0BFBCE-63EC-4CD2-AC18-F53CBF7D4B51}"/>
                  </a:ext>
                </a:extLst>
              </p:cNvPr>
              <p:cNvSpPr txBox="1"/>
              <p:nvPr/>
            </p:nvSpPr>
            <p:spPr>
              <a:xfrm>
                <a:off x="5583560" y="1780280"/>
                <a:ext cx="636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0BFBCE-63EC-4CD2-AC18-F53CBF7D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60" y="1780280"/>
                <a:ext cx="6368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B4C2E5-5EF0-4019-ACE9-19089CCB061E}"/>
                  </a:ext>
                </a:extLst>
              </p:cNvPr>
              <p:cNvSpPr txBox="1"/>
              <p:nvPr/>
            </p:nvSpPr>
            <p:spPr>
              <a:xfrm>
                <a:off x="4981225" y="1780280"/>
                <a:ext cx="636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B4C2E5-5EF0-4019-ACE9-19089CCB0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25" y="1780280"/>
                <a:ext cx="63684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DB6B15-DDF2-4D7C-82C0-7F7200DA701A}"/>
                  </a:ext>
                </a:extLst>
              </p:cNvPr>
              <p:cNvSpPr txBox="1"/>
              <p:nvPr/>
            </p:nvSpPr>
            <p:spPr>
              <a:xfrm>
                <a:off x="4378890" y="1780280"/>
                <a:ext cx="636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DB6B15-DDF2-4D7C-82C0-7F7200DA7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90" y="1780280"/>
                <a:ext cx="63684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6317F8-551C-4EDB-AF4E-4E21DE0E1346}"/>
                  </a:ext>
                </a:extLst>
              </p:cNvPr>
              <p:cNvSpPr txBox="1"/>
              <p:nvPr/>
            </p:nvSpPr>
            <p:spPr>
              <a:xfrm>
                <a:off x="3776555" y="1780280"/>
                <a:ext cx="636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6317F8-551C-4EDB-AF4E-4E21DE0E1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55" y="1780280"/>
                <a:ext cx="63684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058F60F1-EE87-4AE1-93D7-93EF14B214AE}"/>
              </a:ext>
            </a:extLst>
          </p:cNvPr>
          <p:cNvCxnSpPr/>
          <p:nvPr/>
        </p:nvCxnSpPr>
        <p:spPr>
          <a:xfrm>
            <a:off x="6822736" y="1780280"/>
            <a:ext cx="0" cy="1489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BF033DD9-AAE9-4FBF-978B-1EE5A7D4FF34}"/>
              </a:ext>
            </a:extLst>
          </p:cNvPr>
          <p:cNvCxnSpPr/>
          <p:nvPr/>
        </p:nvCxnSpPr>
        <p:spPr>
          <a:xfrm>
            <a:off x="5015731" y="1780280"/>
            <a:ext cx="0" cy="1489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5C38B-492D-4D80-84D3-0A96474079B7}"/>
                  </a:ext>
                </a:extLst>
              </p:cNvPr>
              <p:cNvSpPr txBox="1"/>
              <p:nvPr/>
            </p:nvSpPr>
            <p:spPr>
              <a:xfrm>
                <a:off x="6973502" y="2854587"/>
                <a:ext cx="439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2C598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5C38B-492D-4D80-84D3-0A964740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02" y="2854587"/>
                <a:ext cx="4395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DF0A55-F8BC-4B48-910B-CAD0BB31BDCC}"/>
                  </a:ext>
                </a:extLst>
              </p:cNvPr>
              <p:cNvSpPr txBox="1"/>
              <p:nvPr/>
            </p:nvSpPr>
            <p:spPr>
              <a:xfrm>
                <a:off x="5671049" y="2854587"/>
                <a:ext cx="412117" cy="53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2C598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DF0A55-F8BC-4B48-910B-CAD0BB31B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49" y="2854587"/>
                <a:ext cx="412117" cy="533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B06BF7-8072-457D-9F70-7EEE1B6BA4F9}"/>
                  </a:ext>
                </a:extLst>
              </p:cNvPr>
              <p:cNvSpPr txBox="1"/>
              <p:nvPr/>
            </p:nvSpPr>
            <p:spPr>
              <a:xfrm>
                <a:off x="4228125" y="2849990"/>
                <a:ext cx="439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2C598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B06BF7-8072-457D-9F70-7EEE1B6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25" y="2849990"/>
                <a:ext cx="4395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D72C0-224A-486F-B2E1-6C8729E7D060}"/>
                  </a:ext>
                </a:extLst>
              </p:cNvPr>
              <p:cNvSpPr txBox="1"/>
              <p:nvPr/>
            </p:nvSpPr>
            <p:spPr>
              <a:xfrm>
                <a:off x="399437" y="3643163"/>
                <a:ext cx="11564320" cy="621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b>
                            <m:sSub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+1+3</m:t>
                          </m:r>
                          <m:d>
                            <m:d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+1+3</m:t>
                              </m:r>
                              <m:d>
                                <m:d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7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+1+3(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7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8D72C0-224A-486F-B2E1-6C8729E7D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37" y="3643163"/>
                <a:ext cx="11564320" cy="6218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88559C-839B-47D1-AE79-49AC250108C8}"/>
                  </a:ext>
                </a:extLst>
              </p:cNvPr>
              <p:cNvSpPr txBox="1"/>
              <p:nvPr/>
            </p:nvSpPr>
            <p:spPr>
              <a:xfrm>
                <a:off x="6973502" y="1353492"/>
                <a:ext cx="1330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2C598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uk-UA" sz="2800" dirty="0">
                  <a:solidFill>
                    <a:srgbClr val="2C598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88559C-839B-47D1-AE79-49AC2501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02" y="1353492"/>
                <a:ext cx="133037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FDD0B6-6682-4EE4-84AC-434737C00D68}"/>
                  </a:ext>
                </a:extLst>
              </p:cNvPr>
              <p:cNvSpPr txBox="1"/>
              <p:nvPr/>
            </p:nvSpPr>
            <p:spPr>
              <a:xfrm>
                <a:off x="5254890" y="1353492"/>
                <a:ext cx="1330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2C598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uk-UA" sz="2800" dirty="0">
                  <a:solidFill>
                    <a:srgbClr val="2C598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FDD0B6-6682-4EE4-84AC-434737C00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890" y="1353492"/>
                <a:ext cx="133037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9F79B2-2199-4D0C-BB1B-07C9BABC17F6}"/>
                  </a:ext>
                </a:extLst>
              </p:cNvPr>
              <p:cNvSpPr txBox="1"/>
              <p:nvPr/>
            </p:nvSpPr>
            <p:spPr>
              <a:xfrm>
                <a:off x="3495358" y="1353492"/>
                <a:ext cx="1330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C59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2C598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uk-UA" sz="2800" dirty="0">
                  <a:solidFill>
                    <a:srgbClr val="2C598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9F79B2-2199-4D0C-BB1B-07C9BABC1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58" y="1353492"/>
                <a:ext cx="133037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A744B6C1-4366-49B2-8FD6-531B68B18004}"/>
              </a:ext>
            </a:extLst>
          </p:cNvPr>
          <p:cNvSpPr/>
          <p:nvPr/>
        </p:nvSpPr>
        <p:spPr>
          <a:xfrm>
            <a:off x="8768615" y="3744227"/>
            <a:ext cx="2800951" cy="4471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B9B5C830-8A33-4E23-8E42-4BE5E73C5256}"/>
              </a:ext>
            </a:extLst>
          </p:cNvPr>
          <p:cNvSpPr/>
          <p:nvPr/>
        </p:nvSpPr>
        <p:spPr>
          <a:xfrm>
            <a:off x="3119128" y="3751488"/>
            <a:ext cx="4686960" cy="4471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BB2B71-E0DD-4861-97A3-7EF7DB62EF2B}"/>
                  </a:ext>
                </a:extLst>
              </p:cNvPr>
              <p:cNvSpPr txBox="1"/>
              <p:nvPr/>
            </p:nvSpPr>
            <p:spPr>
              <a:xfrm>
                <a:off x="9756973" y="4253317"/>
                <a:ext cx="412117" cy="53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BB2B71-E0DD-4861-97A3-7EF7DB62E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973" y="4253317"/>
                <a:ext cx="412117" cy="533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5A2B32-3C02-49DE-8D66-FEADF4D327EA}"/>
                  </a:ext>
                </a:extLst>
              </p:cNvPr>
              <p:cNvSpPr txBox="1"/>
              <p:nvPr/>
            </p:nvSpPr>
            <p:spPr>
              <a:xfrm>
                <a:off x="5377501" y="4277692"/>
                <a:ext cx="412117" cy="53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5A2B32-3C02-49DE-8D66-FEADF4D32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01" y="4277692"/>
                <a:ext cx="412117" cy="533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D3FB4420-8958-41D6-B6B3-F959A7839042}"/>
              </a:ext>
            </a:extLst>
          </p:cNvPr>
          <p:cNvSpPr/>
          <p:nvPr/>
        </p:nvSpPr>
        <p:spPr>
          <a:xfrm>
            <a:off x="1104246" y="3761774"/>
            <a:ext cx="1052355" cy="4471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79F963-1DAF-4EB8-A3A3-1CF807ABF82E}"/>
                  </a:ext>
                </a:extLst>
              </p:cNvPr>
              <p:cNvSpPr txBox="1"/>
              <p:nvPr/>
            </p:nvSpPr>
            <p:spPr>
              <a:xfrm>
                <a:off x="1410146" y="4277692"/>
                <a:ext cx="412117" cy="53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79F963-1DAF-4EB8-A3A3-1CF807AB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46" y="4277692"/>
                <a:ext cx="412117" cy="533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A0A62D-CE3B-460B-9CBB-25CAA1B2C001}"/>
                  </a:ext>
                </a:extLst>
              </p:cNvPr>
              <p:cNvSpPr txBox="1"/>
              <p:nvPr/>
            </p:nvSpPr>
            <p:spPr>
              <a:xfrm>
                <a:off x="3033101" y="5437717"/>
                <a:ext cx="5275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A0A62D-CE3B-460B-9CBB-25CAA1B2C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01" y="5437717"/>
                <a:ext cx="527589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117EE0E-4874-D6B6-30C2-A41714D07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41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C5CB92-E410-2385-BEE0-87AFDA7B64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57BA872-6694-414E-8AE1-D24520CD20F7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68359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8572560" cy="640080"/>
          </a:xfrm>
        </p:spPr>
        <p:txBody>
          <a:bodyPr rtlCol="0"/>
          <a:lstStyle/>
          <a:p>
            <a:pPr rtl="0"/>
            <a:r>
              <a:rPr lang="en-US" dirty="0"/>
              <a:t>BCT fast</a:t>
            </a:r>
            <a:r>
              <a:rPr lang="uk-UA" dirty="0"/>
              <a:t> </a:t>
            </a:r>
            <a:r>
              <a:rPr lang="en-US" dirty="0"/>
              <a:t>decoding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BC55E-17BE-44BF-95DD-33927A05C2BB}"/>
              </a:ext>
            </a:extLst>
          </p:cNvPr>
          <p:cNvSpPr txBox="1"/>
          <p:nvPr/>
        </p:nvSpPr>
        <p:spPr>
          <a:xfrm>
            <a:off x="840995" y="1450377"/>
            <a:ext cx="9209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CMR12"/>
                <a:ea typeface="Cambria Math" panose="02040503050406030204" pitchFamily="18" charset="0"/>
              </a:rPr>
              <a:t>input:</a:t>
            </a:r>
            <a:r>
              <a:rPr lang="en-US" sz="2400" b="0" u="none" strike="noStrike" baseline="0" dirty="0">
                <a:latin typeface="CMR12"/>
                <a:ea typeface="Cambria Math" panose="02040503050406030204" pitchFamily="18" charset="0"/>
              </a:rPr>
              <a:t> BCT-bitstream, composed of blocks of trits, Text[1 . . . b].</a:t>
            </a:r>
          </a:p>
          <a:p>
            <a:pPr algn="l"/>
            <a:r>
              <a:rPr lang="en-US" sz="2400" b="1" u="none" strike="noStrike" baseline="0" dirty="0">
                <a:latin typeface="CMR12"/>
                <a:ea typeface="Cambria Math" panose="02040503050406030204" pitchFamily="18" charset="0"/>
              </a:rPr>
              <a:t>output: </a:t>
            </a:r>
            <a:r>
              <a:rPr lang="en-US" sz="2400" b="0" u="none" strike="noStrike" baseline="0" dirty="0">
                <a:latin typeface="CMR12"/>
                <a:ea typeface="Cambria Math" panose="02040503050406030204" pitchFamily="18" charset="0"/>
              </a:rPr>
              <a:t>Array of numbers.</a:t>
            </a:r>
            <a:endParaRPr lang="uk-UA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6DACBD-B0D1-49B0-9CDC-88CD880721D6}"/>
                  </a:ext>
                </a:extLst>
              </p:cNvPr>
              <p:cNvSpPr txBox="1"/>
              <p:nvPr/>
            </p:nvSpPr>
            <p:spPr>
              <a:xfrm>
                <a:off x="807540" y="2471018"/>
                <a:ext cx="5033394" cy="347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1.  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←1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3.         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𝑇𝑒𝑥𝑡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5.          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𝒕𝒉𝒆𝒏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7.                    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←2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8.                              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6DACBD-B0D1-49B0-9CDC-88CD8807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0" y="2471018"/>
                <a:ext cx="5033394" cy="3472554"/>
              </a:xfrm>
              <a:prstGeom prst="rect">
                <a:avLst/>
              </a:prstGeom>
              <a:blipFill>
                <a:blip r:embed="rId5"/>
                <a:stretch>
                  <a:fillRect l="-363" t="-1228" b="-8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60A4B40C-F6DF-4FA4-9381-5181431E3B17}"/>
              </a:ext>
            </a:extLst>
          </p:cNvPr>
          <p:cNvSpPr/>
          <p:nvPr/>
        </p:nvSpPr>
        <p:spPr>
          <a:xfrm>
            <a:off x="7144028" y="2686674"/>
            <a:ext cx="3053593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Block of trits</a:t>
            </a:r>
            <a:endParaRPr lang="uk-UA" sz="2200" dirty="0"/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70CC206E-7522-4049-B23C-3E262C3D9314}"/>
              </a:ext>
            </a:extLst>
          </p:cNvPr>
          <p:cNvSpPr/>
          <p:nvPr/>
        </p:nvSpPr>
        <p:spPr>
          <a:xfrm>
            <a:off x="5931717" y="3265514"/>
            <a:ext cx="1887979" cy="578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Codeword 1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A8007614-7712-4A63-A402-6B7486BBADB5}"/>
              </a:ext>
            </a:extLst>
          </p:cNvPr>
          <p:cNvSpPr/>
          <p:nvPr/>
        </p:nvSpPr>
        <p:spPr>
          <a:xfrm>
            <a:off x="7819697" y="3265514"/>
            <a:ext cx="1673247" cy="578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Codeword 2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2CF15079-599D-42D4-816D-E33567AF0064}"/>
              </a:ext>
            </a:extLst>
          </p:cNvPr>
          <p:cNvSpPr/>
          <p:nvPr/>
        </p:nvSpPr>
        <p:spPr>
          <a:xfrm>
            <a:off x="9492945" y="3265514"/>
            <a:ext cx="1556057" cy="578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Codeword 3</a:t>
            </a:r>
            <a:endParaRPr lang="uk-UA" sz="2000" dirty="0">
              <a:solidFill>
                <a:schemeClr val="tx1"/>
              </a:solidFill>
            </a:endParaRP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D7E1355F-E3D2-4E11-BC66-90B377E3D165}"/>
              </a:ext>
            </a:extLst>
          </p:cNvPr>
          <p:cNvGrpSpPr/>
          <p:nvPr/>
        </p:nvGrpSpPr>
        <p:grpSpPr>
          <a:xfrm>
            <a:off x="5551539" y="4282362"/>
            <a:ext cx="6046266" cy="2226274"/>
            <a:chOff x="5551539" y="4114771"/>
            <a:chExt cx="6046266" cy="2226274"/>
          </a:xfrm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C95CA340-DE6A-46F2-A7E3-2831BF38B9A1}"/>
                </a:ext>
              </a:extLst>
            </p:cNvPr>
            <p:cNvSpPr/>
            <p:nvPr/>
          </p:nvSpPr>
          <p:spPr>
            <a:xfrm>
              <a:off x="5696276" y="4114772"/>
              <a:ext cx="5679094" cy="2115108"/>
            </a:xfrm>
            <a:prstGeom prst="roundRect">
              <a:avLst>
                <a:gd name="adj" fmla="val 1028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3354D304-E5F1-4099-B944-7128D342C624}"/>
                </a:ext>
              </a:extLst>
            </p:cNvPr>
            <p:cNvSpPr/>
            <p:nvPr/>
          </p:nvSpPr>
          <p:spPr>
            <a:xfrm>
              <a:off x="5551539" y="4772485"/>
              <a:ext cx="6046266" cy="156856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AF337571-2AD2-44FB-B974-051C0F791F03}"/>
                </a:ext>
              </a:extLst>
            </p:cNvPr>
            <p:cNvGrpSpPr/>
            <p:nvPr/>
          </p:nvGrpSpPr>
          <p:grpSpPr>
            <a:xfrm>
              <a:off x="5696276" y="4114771"/>
              <a:ext cx="5688184" cy="1884113"/>
              <a:chOff x="5696276" y="4114771"/>
              <a:chExt cx="5688184" cy="18841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6F07C9B-BAB8-4810-93A3-3F32481EB226}"/>
                      </a:ext>
                    </a:extLst>
                  </p:cNvPr>
                  <p:cNvSpPr txBox="1"/>
                  <p:nvPr/>
                </p:nvSpPr>
                <p:spPr>
                  <a:xfrm>
                    <a:off x="5772326" y="4808453"/>
                    <a:ext cx="5612134" cy="1164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𝑝𝑜𝑤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oMath>
                    </a14:m>
                    <a:r>
                      <a:rPr lang="en-US" sz="2200" dirty="0"/>
                      <a:t>, where 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𝑃𝑎𝑟𝑡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1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br>
                      <a:rPr lang="en-US" sz="2200" b="0" dirty="0"/>
                    </a:br>
                    <a14:m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a14:m>
                    <a:r>
                      <a:rPr lang="en-US" sz="2200" b="0" dirty="0"/>
                      <a:t> – number of delimiters inside the block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a14:m>
                    <a:r>
                      <a:rPr lang="en-US" sz="2200" b="0" dirty="0"/>
                      <a:t> – result of decoding of j-</a:t>
                    </a:r>
                    <a:r>
                      <a:rPr lang="en-US" sz="2200" b="0" dirty="0" err="1"/>
                      <a:t>th</a:t>
                    </a:r>
                    <a:r>
                      <a:rPr lang="en-US" sz="2200" b="0" dirty="0"/>
                      <a:t> part </a:t>
                    </a:r>
                    <a:endParaRPr lang="uk-UA" sz="2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6F07C9B-BAB8-4810-93A3-3F32481EB2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2326" y="4808453"/>
                    <a:ext cx="5612134" cy="11641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51" t="-2094" r="-977" b="-5759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Прямокутник: округлені кути 49">
                <a:extLst>
                  <a:ext uri="{FF2B5EF4-FFF2-40B4-BE49-F238E27FC236}">
                    <a16:creationId xmlns:a16="http://schemas.microsoft.com/office/drawing/2014/main" id="{7732ECF5-710C-4B39-8CF6-6A79D53DC6D8}"/>
                  </a:ext>
                </a:extLst>
              </p:cNvPr>
              <p:cNvSpPr/>
              <p:nvPr/>
            </p:nvSpPr>
            <p:spPr>
              <a:xfrm>
                <a:off x="5696276" y="4114771"/>
                <a:ext cx="5688184" cy="1884113"/>
              </a:xfrm>
              <a:prstGeom prst="roundRect">
                <a:avLst>
                  <a:gd name="adj" fmla="val 10284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600158-EF54-41C0-9DEF-E43599589A89}"/>
                  </a:ext>
                </a:extLst>
              </p:cNvPr>
              <p:cNvSpPr txBox="1"/>
              <p:nvPr/>
            </p:nvSpPr>
            <p:spPr>
              <a:xfrm>
                <a:off x="7562032" y="4226149"/>
                <a:ext cx="20922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Lookup tables</a:t>
                </a:r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A0632E30-3C03-4AB2-AB4F-6B00E512B1A5}"/>
              </a:ext>
            </a:extLst>
          </p:cNvPr>
          <p:cNvCxnSpPr/>
          <p:nvPr/>
        </p:nvCxnSpPr>
        <p:spPr>
          <a:xfrm flipV="1">
            <a:off x="7811307" y="2686674"/>
            <a:ext cx="0" cy="5788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6BDBB765-69D1-4D48-8B2A-19FA100C68F6}"/>
              </a:ext>
            </a:extLst>
          </p:cNvPr>
          <p:cNvCxnSpPr/>
          <p:nvPr/>
        </p:nvCxnSpPr>
        <p:spPr>
          <a:xfrm flipV="1">
            <a:off x="9485712" y="2686674"/>
            <a:ext cx="0" cy="5788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ава фігурна дужка 36">
            <a:extLst>
              <a:ext uri="{FF2B5EF4-FFF2-40B4-BE49-F238E27FC236}">
                <a16:creationId xmlns:a16="http://schemas.microsoft.com/office/drawing/2014/main" id="{94F9CDE4-6C93-4996-B74F-CC8ED8B45E33}"/>
              </a:ext>
            </a:extLst>
          </p:cNvPr>
          <p:cNvSpPr/>
          <p:nvPr/>
        </p:nvSpPr>
        <p:spPr>
          <a:xfrm rot="16200000">
            <a:off x="7361919" y="2141148"/>
            <a:ext cx="231500" cy="66728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ава фігурна дужка 51">
            <a:extLst>
              <a:ext uri="{FF2B5EF4-FFF2-40B4-BE49-F238E27FC236}">
                <a16:creationId xmlns:a16="http://schemas.microsoft.com/office/drawing/2014/main" id="{3EBEF9F1-34FA-4444-A7B5-16BB3648407A}"/>
              </a:ext>
            </a:extLst>
          </p:cNvPr>
          <p:cNvSpPr/>
          <p:nvPr/>
        </p:nvSpPr>
        <p:spPr>
          <a:xfrm rot="16200000">
            <a:off x="8532761" y="1633815"/>
            <a:ext cx="231500" cy="167440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ава фігурна дужка 52">
            <a:extLst>
              <a:ext uri="{FF2B5EF4-FFF2-40B4-BE49-F238E27FC236}">
                <a16:creationId xmlns:a16="http://schemas.microsoft.com/office/drawing/2014/main" id="{20A7DDAD-CCD8-4620-9669-BA8FCA604609}"/>
              </a:ext>
            </a:extLst>
          </p:cNvPr>
          <p:cNvSpPr/>
          <p:nvPr/>
        </p:nvSpPr>
        <p:spPr>
          <a:xfrm rot="16200000">
            <a:off x="9725918" y="2111076"/>
            <a:ext cx="231500" cy="71191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7E9E17-CDE4-48C0-A071-53B22EAFBA69}"/>
              </a:ext>
            </a:extLst>
          </p:cNvPr>
          <p:cNvSpPr txBox="1"/>
          <p:nvPr/>
        </p:nvSpPr>
        <p:spPr>
          <a:xfrm>
            <a:off x="7071406" y="1996713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1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053174-5E81-4AB8-A766-399539E73752}"/>
              </a:ext>
            </a:extLst>
          </p:cNvPr>
          <p:cNvSpPr txBox="1"/>
          <p:nvPr/>
        </p:nvSpPr>
        <p:spPr>
          <a:xfrm>
            <a:off x="8260007" y="1981949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2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6CAC1-FAF0-4EC9-9ABF-E0B5755646D1}"/>
              </a:ext>
            </a:extLst>
          </p:cNvPr>
          <p:cNvSpPr txBox="1"/>
          <p:nvPr/>
        </p:nvSpPr>
        <p:spPr>
          <a:xfrm>
            <a:off x="9420613" y="1981948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3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2DA58685-3F80-CCC1-3FAD-FC86DDE2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42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051ED4-4244-09D5-7A94-AABA82F0C9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010A8A80-E909-49B3-B201-04397BCF8E74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3573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59096CA8-27F2-4FD0-A4CC-2EC4B6A627DC}"/>
              </a:ext>
            </a:extLst>
          </p:cNvPr>
          <p:cNvSpPr/>
          <p:nvPr/>
        </p:nvSpPr>
        <p:spPr>
          <a:xfrm>
            <a:off x="742211" y="2404543"/>
            <a:ext cx="7718390" cy="461660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Decoding in parts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81906-C22D-4C0B-A7EB-F4108E15C330}"/>
              </a:ext>
            </a:extLst>
          </p:cNvPr>
          <p:cNvSpPr txBox="1"/>
          <p:nvPr/>
        </p:nvSpPr>
        <p:spPr>
          <a:xfrm>
            <a:off x="780711" y="240454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00 01 10 00 01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FE046-06A1-47FB-885E-C64A48C04905}"/>
              </a:ext>
            </a:extLst>
          </p:cNvPr>
          <p:cNvSpPr txBox="1"/>
          <p:nvPr/>
        </p:nvSpPr>
        <p:spPr>
          <a:xfrm>
            <a:off x="3914000" y="240454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10 01 00 00 10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A1146-B805-4C4C-9269-D68A89C391E3}"/>
              </a:ext>
            </a:extLst>
          </p:cNvPr>
          <p:cNvSpPr txBox="1"/>
          <p:nvPr/>
        </p:nvSpPr>
        <p:spPr>
          <a:xfrm>
            <a:off x="7150959" y="240454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10 00 </a:t>
            </a:r>
            <a:r>
              <a:rPr lang="uk-UA" sz="2400" dirty="0">
                <a:solidFill>
                  <a:srgbClr val="FF0000"/>
                </a:solidFill>
              </a:rPr>
              <a:t>11</a:t>
            </a:r>
            <a:r>
              <a:rPr lang="uk-UA" sz="2400" dirty="0"/>
              <a:t> 10 10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5D55AFC0-14B4-468E-990A-C79B263160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9546" y="3310823"/>
              <a:ext cx="2654065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915">
                      <a:extLst>
                        <a:ext uri="{9D8B030D-6E8A-4147-A177-3AD203B41FA5}">
                          <a16:colId xmlns:a16="http://schemas.microsoft.com/office/drawing/2014/main" val="1418104125"/>
                        </a:ext>
                      </a:extLst>
                    </a:gridCol>
                    <a:gridCol w="456150">
                      <a:extLst>
                        <a:ext uri="{9D8B030D-6E8A-4147-A177-3AD203B41FA5}">
                          <a16:colId xmlns:a16="http://schemas.microsoft.com/office/drawing/2014/main" val="391736977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Lookup table</a:t>
                          </a:r>
                          <a:endParaRPr lang="uk-UA" sz="2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216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787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dirty="0"/>
                            <a:t>00 01 10 00 01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34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845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5D55AFC0-14B4-468E-990A-C79B26316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485871"/>
                  </p:ext>
                </p:extLst>
              </p:nvPr>
            </p:nvGraphicFramePr>
            <p:xfrm>
              <a:off x="719546" y="3310823"/>
              <a:ext cx="2654065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915">
                      <a:extLst>
                        <a:ext uri="{9D8B030D-6E8A-4147-A177-3AD203B41FA5}">
                          <a16:colId xmlns:a16="http://schemas.microsoft.com/office/drawing/2014/main" val="1418104125"/>
                        </a:ext>
                      </a:extLst>
                    </a:gridCol>
                    <a:gridCol w="456150">
                      <a:extLst>
                        <a:ext uri="{9D8B030D-6E8A-4147-A177-3AD203B41FA5}">
                          <a16:colId xmlns:a16="http://schemas.microsoft.com/office/drawing/2014/main" val="3917369773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Lookup table</a:t>
                          </a:r>
                          <a:endParaRPr lang="uk-UA" sz="2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216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787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dirty="0"/>
                            <a:t>00 01 10 00 01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>
                          <a:blip r:embed="rId5"/>
                          <a:stretch>
                            <a:fillRect l="-484000" t="-190667" r="-5333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34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8456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я 4">
                <a:extLst>
                  <a:ext uri="{FF2B5EF4-FFF2-40B4-BE49-F238E27FC236}">
                    <a16:creationId xmlns:a16="http://schemas.microsoft.com/office/drawing/2014/main" id="{9BEC31E9-8320-4B5E-AEFF-A71C27728A4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4000" y="3308829"/>
              <a:ext cx="2654065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915">
                      <a:extLst>
                        <a:ext uri="{9D8B030D-6E8A-4147-A177-3AD203B41FA5}">
                          <a16:colId xmlns:a16="http://schemas.microsoft.com/office/drawing/2014/main" val="1418104125"/>
                        </a:ext>
                      </a:extLst>
                    </a:gridCol>
                    <a:gridCol w="456150">
                      <a:extLst>
                        <a:ext uri="{9D8B030D-6E8A-4147-A177-3AD203B41FA5}">
                          <a16:colId xmlns:a16="http://schemas.microsoft.com/office/drawing/2014/main" val="391736977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Lookup table</a:t>
                          </a:r>
                          <a:endParaRPr lang="uk-UA" sz="2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216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787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2400" dirty="0"/>
                            <a:t>10 01 00 00 10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34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845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я 4">
                <a:extLst>
                  <a:ext uri="{FF2B5EF4-FFF2-40B4-BE49-F238E27FC236}">
                    <a16:creationId xmlns:a16="http://schemas.microsoft.com/office/drawing/2014/main" id="{9BEC31E9-8320-4B5E-AEFF-A71C27728A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565939"/>
                  </p:ext>
                </p:extLst>
              </p:nvPr>
            </p:nvGraphicFramePr>
            <p:xfrm>
              <a:off x="3914000" y="3308829"/>
              <a:ext cx="2654065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915">
                      <a:extLst>
                        <a:ext uri="{9D8B030D-6E8A-4147-A177-3AD203B41FA5}">
                          <a16:colId xmlns:a16="http://schemas.microsoft.com/office/drawing/2014/main" val="1418104125"/>
                        </a:ext>
                      </a:extLst>
                    </a:gridCol>
                    <a:gridCol w="456150">
                      <a:extLst>
                        <a:ext uri="{9D8B030D-6E8A-4147-A177-3AD203B41FA5}">
                          <a16:colId xmlns:a16="http://schemas.microsoft.com/office/drawing/2014/main" val="3917369773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Lookup table</a:t>
                          </a:r>
                          <a:endParaRPr lang="uk-UA" sz="2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216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787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uk-UA" sz="2400" dirty="0"/>
                            <a:t>10 01 00 00 10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>
                          <a:blip r:embed="rId6"/>
                          <a:stretch>
                            <a:fillRect l="-482667" t="-190667" r="-5333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34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84567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CB45F216-BE6E-4C70-AB35-FC8910D8024F}"/>
              </a:ext>
            </a:extLst>
          </p:cNvPr>
          <p:cNvCxnSpPr/>
          <p:nvPr/>
        </p:nvCxnSpPr>
        <p:spPr>
          <a:xfrm>
            <a:off x="3272943" y="4323421"/>
            <a:ext cx="2852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E0BD7A22-ABAB-4058-B4F2-63468E65ECD8}"/>
              </a:ext>
            </a:extLst>
          </p:cNvPr>
          <p:cNvCxnSpPr>
            <a:cxnSpLocks/>
          </p:cNvCxnSpPr>
          <p:nvPr/>
        </p:nvCxnSpPr>
        <p:spPr>
          <a:xfrm>
            <a:off x="3558169" y="4323421"/>
            <a:ext cx="0" cy="641488"/>
          </a:xfrm>
          <a:prstGeom prst="line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B9D7796C-39C3-4196-A13C-0A9CC2E3E7AE}"/>
              </a:ext>
            </a:extLst>
          </p:cNvPr>
          <p:cNvCxnSpPr>
            <a:cxnSpLocks/>
          </p:cNvCxnSpPr>
          <p:nvPr/>
        </p:nvCxnSpPr>
        <p:spPr>
          <a:xfrm>
            <a:off x="4908885" y="5254599"/>
            <a:ext cx="1347537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3266E5-861B-4883-8C87-848D26CAD5BC}"/>
                  </a:ext>
                </a:extLst>
              </p:cNvPr>
              <p:cNvSpPr txBox="1"/>
              <p:nvPr/>
            </p:nvSpPr>
            <p:spPr>
              <a:xfrm>
                <a:off x="6291756" y="4960086"/>
                <a:ext cx="1031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3266E5-861B-4883-8C87-848D26CAD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56" y="4960086"/>
                <a:ext cx="1031843" cy="461665"/>
              </a:xfrm>
              <a:prstGeom prst="rect">
                <a:avLst/>
              </a:prstGeom>
              <a:blipFill>
                <a:blip r:embed="rId7"/>
                <a:stretch>
                  <a:fillRect l="-4734" r="-13609" b="-21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F8497DBC-DDA0-41EF-9EE3-40A64C34942B}"/>
              </a:ext>
            </a:extLst>
          </p:cNvPr>
          <p:cNvCxnSpPr>
            <a:cxnSpLocks/>
          </p:cNvCxnSpPr>
          <p:nvPr/>
        </p:nvCxnSpPr>
        <p:spPr>
          <a:xfrm>
            <a:off x="6478155" y="4302276"/>
            <a:ext cx="2852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0EF0924E-1346-47AE-93A9-B950D2FA3F71}"/>
              </a:ext>
            </a:extLst>
          </p:cNvPr>
          <p:cNvCxnSpPr>
            <a:cxnSpLocks/>
          </p:cNvCxnSpPr>
          <p:nvPr/>
        </p:nvCxnSpPr>
        <p:spPr>
          <a:xfrm>
            <a:off x="6763381" y="4302276"/>
            <a:ext cx="0" cy="66263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Таблиця 4">
                <a:extLst>
                  <a:ext uri="{FF2B5EF4-FFF2-40B4-BE49-F238E27FC236}">
                    <a16:creationId xmlns:a16="http://schemas.microsoft.com/office/drawing/2014/main" id="{7953652E-C84F-462D-A116-2D12CBCAB8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66235" y="3304028"/>
              <a:ext cx="3065420" cy="1662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915">
                      <a:extLst>
                        <a:ext uri="{9D8B030D-6E8A-4147-A177-3AD203B41FA5}">
                          <a16:colId xmlns:a16="http://schemas.microsoft.com/office/drawing/2014/main" val="1418104125"/>
                        </a:ext>
                      </a:extLst>
                    </a:gridCol>
                    <a:gridCol w="867505">
                      <a:extLst>
                        <a:ext uri="{9D8B030D-6E8A-4147-A177-3AD203B41FA5}">
                          <a16:colId xmlns:a16="http://schemas.microsoft.com/office/drawing/2014/main" val="391736977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Lookup table</a:t>
                          </a:r>
                          <a:endParaRPr lang="uk-UA" sz="2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216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787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2400" dirty="0"/>
                            <a:t>10 00 </a:t>
                          </a:r>
                          <a:r>
                            <a:rPr lang="uk-UA" sz="2400" dirty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r>
                            <a:rPr lang="uk-UA" sz="2400" dirty="0"/>
                            <a:t> 10 10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uk-UA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uk-U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34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845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Таблиця 4">
                <a:extLst>
                  <a:ext uri="{FF2B5EF4-FFF2-40B4-BE49-F238E27FC236}">
                    <a16:creationId xmlns:a16="http://schemas.microsoft.com/office/drawing/2014/main" id="{7953652E-C84F-462D-A116-2D12CBCAB8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7181639"/>
                  </p:ext>
                </p:extLst>
              </p:nvPr>
            </p:nvGraphicFramePr>
            <p:xfrm>
              <a:off x="7166235" y="3304028"/>
              <a:ext cx="3065420" cy="1662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915">
                      <a:extLst>
                        <a:ext uri="{9D8B030D-6E8A-4147-A177-3AD203B41FA5}">
                          <a16:colId xmlns:a16="http://schemas.microsoft.com/office/drawing/2014/main" val="1418104125"/>
                        </a:ext>
                      </a:extLst>
                    </a:gridCol>
                    <a:gridCol w="867505">
                      <a:extLst>
                        <a:ext uri="{9D8B030D-6E8A-4147-A177-3AD203B41FA5}">
                          <a16:colId xmlns:a16="http://schemas.microsoft.com/office/drawing/2014/main" val="3917369773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Lookup table</a:t>
                          </a:r>
                          <a:endParaRPr lang="uk-UA" sz="24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216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787495"/>
                      </a:ext>
                    </a:extLst>
                  </a:tr>
                  <a:tr h="463995">
                    <a:tc>
                      <a:txBody>
                        <a:bodyPr/>
                        <a:lstStyle/>
                        <a:p>
                          <a:r>
                            <a:rPr lang="uk-UA" sz="2400" dirty="0"/>
                            <a:t>10 00 </a:t>
                          </a:r>
                          <a:r>
                            <a:rPr lang="uk-UA" sz="2400" dirty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r>
                            <a:rPr lang="uk-UA" sz="2400" dirty="0"/>
                            <a:t> 10 10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>
                          <a:blip r:embed="rId8"/>
                          <a:stretch>
                            <a:fillRect l="-253147" t="-184416" r="-279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34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uk-U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884567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6437138A-EB02-4320-B1FB-8243DB4039E3}"/>
              </a:ext>
            </a:extLst>
          </p:cNvPr>
          <p:cNvGrpSpPr/>
          <p:nvPr/>
        </p:nvGrpSpPr>
        <p:grpSpPr>
          <a:xfrm>
            <a:off x="10142819" y="4341453"/>
            <a:ext cx="1031843" cy="913145"/>
            <a:chOff x="9601818" y="3803964"/>
            <a:chExt cx="285226" cy="662633"/>
          </a:xfrm>
        </p:grpSpPr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9BB399C4-E683-4D08-8DDE-C8238E48A6A0}"/>
                </a:ext>
              </a:extLst>
            </p:cNvPr>
            <p:cNvCxnSpPr>
              <a:cxnSpLocks/>
            </p:cNvCxnSpPr>
            <p:nvPr/>
          </p:nvCxnSpPr>
          <p:spPr>
            <a:xfrm>
              <a:off x="9601818" y="3803964"/>
              <a:ext cx="285226" cy="0"/>
            </a:xfrm>
            <a:prstGeom prst="lin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B852EFB3-E6AF-4377-AFB7-FDC193DA152B}"/>
                </a:ext>
              </a:extLst>
            </p:cNvPr>
            <p:cNvCxnSpPr>
              <a:cxnSpLocks/>
            </p:cNvCxnSpPr>
            <p:nvPr/>
          </p:nvCxnSpPr>
          <p:spPr>
            <a:xfrm>
              <a:off x="9887044" y="3803964"/>
              <a:ext cx="0" cy="662633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E0BE4A-EE61-4B48-9C74-8071E3F14D28}"/>
                  </a:ext>
                </a:extLst>
              </p:cNvPr>
              <p:cNvSpPr txBox="1"/>
              <p:nvPr/>
            </p:nvSpPr>
            <p:spPr>
              <a:xfrm>
                <a:off x="347539" y="4964909"/>
                <a:ext cx="366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E0BE4A-EE61-4B48-9C74-8071E3F14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9" y="4964909"/>
                <a:ext cx="36658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2CD83CF6-FE86-4C86-8540-657F926E1B11}"/>
              </a:ext>
            </a:extLst>
          </p:cNvPr>
          <p:cNvCxnSpPr>
            <a:cxnSpLocks/>
          </p:cNvCxnSpPr>
          <p:nvPr/>
        </p:nvCxnSpPr>
        <p:spPr>
          <a:xfrm>
            <a:off x="780711" y="5254599"/>
            <a:ext cx="2106869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BABB4B6-306D-490B-A04A-7AF4D7F18B7A}"/>
                  </a:ext>
                </a:extLst>
              </p:cNvPr>
              <p:cNvSpPr txBox="1"/>
              <p:nvPr/>
            </p:nvSpPr>
            <p:spPr>
              <a:xfrm>
                <a:off x="2968478" y="4947859"/>
                <a:ext cx="1031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BABB4B6-306D-490B-A04A-7AF4D7F18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78" y="4947859"/>
                <a:ext cx="1031843" cy="461665"/>
              </a:xfrm>
              <a:prstGeom prst="rect">
                <a:avLst/>
              </a:prstGeom>
              <a:blipFill>
                <a:blip r:embed="rId10"/>
                <a:stretch>
                  <a:fillRect l="-5325" r="-11834" b="-21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67112FF4-CC7B-4590-9844-7A26B94C8B79}"/>
              </a:ext>
            </a:extLst>
          </p:cNvPr>
          <p:cNvCxnSpPr>
            <a:cxnSpLocks/>
          </p:cNvCxnSpPr>
          <p:nvPr/>
        </p:nvCxnSpPr>
        <p:spPr>
          <a:xfrm>
            <a:off x="4119966" y="5254599"/>
            <a:ext cx="3537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8AE4B-329B-4BD4-87B2-56F283D4C6D9}"/>
                  </a:ext>
                </a:extLst>
              </p:cNvPr>
              <p:cNvSpPr txBox="1"/>
              <p:nvPr/>
            </p:nvSpPr>
            <p:spPr>
              <a:xfrm>
                <a:off x="4492936" y="4967994"/>
                <a:ext cx="366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8AE4B-329B-4BD4-87B2-56F283D4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936" y="4967994"/>
                <a:ext cx="36658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AAA15C48-C0F2-443A-B6FF-CAD2444F4C70}"/>
              </a:ext>
            </a:extLst>
          </p:cNvPr>
          <p:cNvCxnSpPr>
            <a:cxnSpLocks/>
          </p:cNvCxnSpPr>
          <p:nvPr/>
        </p:nvCxnSpPr>
        <p:spPr>
          <a:xfrm>
            <a:off x="8145718" y="5244179"/>
            <a:ext cx="1389649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E8C1E8E0-CDF6-4AF2-A037-279DA7FA484E}"/>
              </a:ext>
            </a:extLst>
          </p:cNvPr>
          <p:cNvCxnSpPr>
            <a:cxnSpLocks/>
          </p:cNvCxnSpPr>
          <p:nvPr/>
        </p:nvCxnSpPr>
        <p:spPr>
          <a:xfrm>
            <a:off x="7406160" y="5254599"/>
            <a:ext cx="3537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E9E514-2353-4D94-9BF7-D02A6425BA67}"/>
                  </a:ext>
                </a:extLst>
              </p:cNvPr>
              <p:cNvSpPr txBox="1"/>
              <p:nvPr/>
            </p:nvSpPr>
            <p:spPr>
              <a:xfrm>
                <a:off x="7779130" y="4967994"/>
                <a:ext cx="366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E9E514-2353-4D94-9BF7-D02A6425B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30" y="4967994"/>
                <a:ext cx="36658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E65BD2-07AC-4D58-815A-8278A5F221BD}"/>
                  </a:ext>
                </a:extLst>
              </p:cNvPr>
              <p:cNvSpPr txBox="1"/>
              <p:nvPr/>
            </p:nvSpPr>
            <p:spPr>
              <a:xfrm>
                <a:off x="9604124" y="4930811"/>
                <a:ext cx="1031843" cy="46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E65BD2-07AC-4D58-815A-8278A5F22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124" y="4930811"/>
                <a:ext cx="1031843" cy="467757"/>
              </a:xfrm>
              <a:prstGeom prst="rect">
                <a:avLst/>
              </a:prstGeom>
              <a:blipFill>
                <a:blip r:embed="rId13"/>
                <a:stretch>
                  <a:fillRect l="-4706" r="-14118" b="-194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ACAAE709-61BC-408E-B15D-5B7637BB712A}"/>
              </a:ext>
            </a:extLst>
          </p:cNvPr>
          <p:cNvCxnSpPr>
            <a:cxnSpLocks/>
          </p:cNvCxnSpPr>
          <p:nvPr/>
        </p:nvCxnSpPr>
        <p:spPr>
          <a:xfrm>
            <a:off x="10385571" y="5429659"/>
            <a:ext cx="0" cy="41287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E59D1A-9F45-4D73-8219-54A0A0314A97}"/>
                  </a:ext>
                </a:extLst>
              </p:cNvPr>
              <p:cNvSpPr txBox="1"/>
              <p:nvPr/>
            </p:nvSpPr>
            <p:spPr>
              <a:xfrm>
                <a:off x="9623645" y="5773495"/>
                <a:ext cx="1031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𝑂𝑢𝑡𝑝𝑢𝑡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E59D1A-9F45-4D73-8219-54A0A031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645" y="5773495"/>
                <a:ext cx="1031843" cy="461665"/>
              </a:xfrm>
              <a:prstGeom prst="rect">
                <a:avLst/>
              </a:prstGeom>
              <a:blipFill>
                <a:blip r:embed="rId14"/>
                <a:stretch>
                  <a:fillRect l="-4734" r="-17160" b="-197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47575827-E2FF-4D2C-B3C9-203B16276448}"/>
              </a:ext>
            </a:extLst>
          </p:cNvPr>
          <p:cNvCxnSpPr>
            <a:cxnSpLocks/>
          </p:cNvCxnSpPr>
          <p:nvPr/>
        </p:nvCxnSpPr>
        <p:spPr>
          <a:xfrm>
            <a:off x="10363140" y="4716379"/>
            <a:ext cx="0" cy="28770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049C647A-6025-4E33-84D8-9153AB9C7E6C}"/>
              </a:ext>
            </a:extLst>
          </p:cNvPr>
          <p:cNvCxnSpPr>
            <a:cxnSpLocks/>
          </p:cNvCxnSpPr>
          <p:nvPr/>
        </p:nvCxnSpPr>
        <p:spPr>
          <a:xfrm>
            <a:off x="9535367" y="4716163"/>
            <a:ext cx="8277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4BDE5C09-7D2E-4FF3-9361-F2DBFA317CF1}"/>
              </a:ext>
            </a:extLst>
          </p:cNvPr>
          <p:cNvCxnSpPr>
            <a:cxnSpLocks/>
          </p:cNvCxnSpPr>
          <p:nvPr/>
        </p:nvCxnSpPr>
        <p:spPr>
          <a:xfrm>
            <a:off x="9535367" y="4572309"/>
            <a:ext cx="0" cy="14385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4381D299-1728-41A0-BE6B-DDA1360D8CA1}"/>
              </a:ext>
            </a:extLst>
          </p:cNvPr>
          <p:cNvCxnSpPr>
            <a:cxnSpLocks/>
          </p:cNvCxnSpPr>
          <p:nvPr/>
        </p:nvCxnSpPr>
        <p:spPr>
          <a:xfrm>
            <a:off x="11174662" y="5254598"/>
            <a:ext cx="346779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D2C9E2-FE21-4762-B0AD-B405A8D2A249}"/>
                  </a:ext>
                </a:extLst>
              </p:cNvPr>
              <p:cNvSpPr txBox="1"/>
              <p:nvPr/>
            </p:nvSpPr>
            <p:spPr>
              <a:xfrm>
                <a:off x="11497125" y="4968119"/>
                <a:ext cx="366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D2C9E2-FE21-4762-B0AD-B405A8D2A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125" y="4968119"/>
                <a:ext cx="36658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6F318559-2CBA-49BF-BE61-5D1C280E15D2}"/>
              </a:ext>
            </a:extLst>
          </p:cNvPr>
          <p:cNvCxnSpPr>
            <a:cxnSpLocks/>
          </p:cNvCxnSpPr>
          <p:nvPr/>
        </p:nvCxnSpPr>
        <p:spPr>
          <a:xfrm>
            <a:off x="1838337" y="2897947"/>
            <a:ext cx="0" cy="41287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1086C908-0F73-414D-855A-95C150DD475F}"/>
              </a:ext>
            </a:extLst>
          </p:cNvPr>
          <p:cNvCxnSpPr>
            <a:cxnSpLocks/>
          </p:cNvCxnSpPr>
          <p:nvPr/>
        </p:nvCxnSpPr>
        <p:spPr>
          <a:xfrm>
            <a:off x="5024299" y="2897947"/>
            <a:ext cx="0" cy="41287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9B1C52A8-6A48-4B57-8075-AAEE671210D3}"/>
              </a:ext>
            </a:extLst>
          </p:cNvPr>
          <p:cNvCxnSpPr>
            <a:cxnSpLocks/>
          </p:cNvCxnSpPr>
          <p:nvPr/>
        </p:nvCxnSpPr>
        <p:spPr>
          <a:xfrm>
            <a:off x="8460601" y="2897947"/>
            <a:ext cx="0" cy="41287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ава фігурна дужка 78">
            <a:extLst>
              <a:ext uri="{FF2B5EF4-FFF2-40B4-BE49-F238E27FC236}">
                <a16:creationId xmlns:a16="http://schemas.microsoft.com/office/drawing/2014/main" id="{7515664F-112E-46BC-9613-1F538B454206}"/>
              </a:ext>
            </a:extLst>
          </p:cNvPr>
          <p:cNvSpPr/>
          <p:nvPr/>
        </p:nvSpPr>
        <p:spPr>
          <a:xfrm rot="16200000">
            <a:off x="1762662" y="1172865"/>
            <a:ext cx="180936" cy="20689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Права фігурна дужка 79">
            <a:extLst>
              <a:ext uri="{FF2B5EF4-FFF2-40B4-BE49-F238E27FC236}">
                <a16:creationId xmlns:a16="http://schemas.microsoft.com/office/drawing/2014/main" id="{DC0F8F0D-3363-4D3D-A649-797A3D4F0351}"/>
              </a:ext>
            </a:extLst>
          </p:cNvPr>
          <p:cNvSpPr/>
          <p:nvPr/>
        </p:nvSpPr>
        <p:spPr>
          <a:xfrm rot="16200000">
            <a:off x="4933831" y="1143083"/>
            <a:ext cx="180936" cy="20689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Права фігурна дужка 80">
            <a:extLst>
              <a:ext uri="{FF2B5EF4-FFF2-40B4-BE49-F238E27FC236}">
                <a16:creationId xmlns:a16="http://schemas.microsoft.com/office/drawing/2014/main" id="{EE10D88F-EE13-444F-BDB5-1161E9563E4F}"/>
              </a:ext>
            </a:extLst>
          </p:cNvPr>
          <p:cNvSpPr/>
          <p:nvPr/>
        </p:nvSpPr>
        <p:spPr>
          <a:xfrm rot="16200000">
            <a:off x="8143068" y="1172865"/>
            <a:ext cx="180936" cy="20689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16FAA00-1049-427F-8307-759389605A89}"/>
              </a:ext>
            </a:extLst>
          </p:cNvPr>
          <p:cNvSpPr txBox="1"/>
          <p:nvPr/>
        </p:nvSpPr>
        <p:spPr>
          <a:xfrm>
            <a:off x="698773" y="1561377"/>
            <a:ext cx="23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 of trits 1</a:t>
            </a:r>
            <a:endParaRPr lang="uk-UA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054AF4-CBD6-4ACC-8CF6-64D96BE9EC04}"/>
              </a:ext>
            </a:extLst>
          </p:cNvPr>
          <p:cNvSpPr txBox="1"/>
          <p:nvPr/>
        </p:nvSpPr>
        <p:spPr>
          <a:xfrm>
            <a:off x="3855314" y="1561377"/>
            <a:ext cx="23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 of trits 2</a:t>
            </a:r>
            <a:endParaRPr lang="uk-UA" sz="2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106B77-60A3-4F8C-BEFD-4E546F62DAB7}"/>
              </a:ext>
            </a:extLst>
          </p:cNvPr>
          <p:cNvSpPr txBox="1"/>
          <p:nvPr/>
        </p:nvSpPr>
        <p:spPr>
          <a:xfrm>
            <a:off x="7011855" y="1561377"/>
            <a:ext cx="23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 of trits 3</a:t>
            </a:r>
            <a:endParaRPr lang="uk-UA" sz="240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6F08F23-1B4E-B4A3-DB31-0DFBEBFF9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43</a:t>
            </a:fld>
            <a:endParaRPr lang="uk-UA" noProof="0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D4BBDB9-86C1-250B-1954-5EADE1F0DE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075E8F8C-C685-4752-82B1-F66E4C726087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336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Even faster BCT decoding</a:t>
            </a:r>
            <a:endParaRPr lang="uk-U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6BADB2-D8B2-4B32-90EF-852C930FBA6D}"/>
                  </a:ext>
                </a:extLst>
              </p:cNvPr>
              <p:cNvSpPr txBox="1"/>
              <p:nvPr/>
            </p:nvSpPr>
            <p:spPr>
              <a:xfrm>
                <a:off x="5741129" y="2411037"/>
                <a:ext cx="6741689" cy="349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2.  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←1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</m:t>
                      </m:r>
                    </m:oMath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𝑇𝑒𝑥𝑡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6.         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𝒕𝒉𝒆𝒏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           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𝒕𝒉𝒆𝒏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                              …</m:t>
                      </m:r>
                    </m:oMath>
                  </m:oMathPara>
                </a14:m>
                <a:br>
                  <a:rPr lang="en-US" sz="2000" b="0" dirty="0">
                    <a:ea typeface="Cambria Math" panose="02040503050406030204" pitchFamily="18" charset="0"/>
                  </a:rPr>
                </a:br>
                <a:endParaRPr lang="ru-R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𝑓𝑙𝑎𝑔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6BADB2-D8B2-4B32-90EF-852C930F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29" y="2411037"/>
                <a:ext cx="6741689" cy="3499804"/>
              </a:xfrm>
              <a:prstGeom prst="rect">
                <a:avLst/>
              </a:prstGeom>
              <a:blipFill>
                <a:blip r:embed="rId5"/>
                <a:stretch>
                  <a:fillRect t="-871" b="-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1A5295-84CB-496C-9600-548F8D19E71A}"/>
                  </a:ext>
                </a:extLst>
              </p:cNvPr>
              <p:cNvSpPr txBox="1"/>
              <p:nvPr/>
            </p:nvSpPr>
            <p:spPr>
              <a:xfrm>
                <a:off x="603225" y="2566711"/>
                <a:ext cx="4037331" cy="290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2.  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←1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3.         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𝑇𝑒𝑥𝑡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5.          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𝒕𝒉𝒆𝒏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6.                   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7.                    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←2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8.                              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𝑂𝑢𝑡𝑝𝑢𝑡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9.                     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1A5295-84CB-496C-9600-548F8D19E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25" y="2566711"/>
                <a:ext cx="4037331" cy="2908938"/>
              </a:xfrm>
              <a:prstGeom prst="rect">
                <a:avLst/>
              </a:prstGeom>
              <a:blipFill>
                <a:blip r:embed="rId6"/>
                <a:stretch>
                  <a:fillRect t="-839" b="-8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517C70E0-45B6-407C-A3E7-5AAB2EB7754F}"/>
              </a:ext>
            </a:extLst>
          </p:cNvPr>
          <p:cNvSpPr/>
          <p:nvPr/>
        </p:nvSpPr>
        <p:spPr>
          <a:xfrm>
            <a:off x="1107347" y="3867325"/>
            <a:ext cx="2365695" cy="293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200607-141F-4D1F-9FF5-1049410A96B5}"/>
              </a:ext>
            </a:extLst>
          </p:cNvPr>
          <p:cNvSpPr txBox="1"/>
          <p:nvPr/>
        </p:nvSpPr>
        <p:spPr>
          <a:xfrm>
            <a:off x="880844" y="5826575"/>
            <a:ext cx="291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Unpredictable if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0569D9A5-460A-4E41-9F62-B0B0D593FDDF}"/>
              </a:ext>
            </a:extLst>
          </p:cNvPr>
          <p:cNvCxnSpPr/>
          <p:nvPr/>
        </p:nvCxnSpPr>
        <p:spPr>
          <a:xfrm flipV="1">
            <a:off x="1409350" y="4160939"/>
            <a:ext cx="0" cy="1602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BFF25B-BAD1-4B31-A301-59C3196F5315}"/>
              </a:ext>
            </a:extLst>
          </p:cNvPr>
          <p:cNvSpPr txBox="1"/>
          <p:nvPr/>
        </p:nvSpPr>
        <p:spPr>
          <a:xfrm>
            <a:off x="6459522" y="1712193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*(uint64 t*)(</a:t>
            </a:r>
            <a:r>
              <a:rPr lang="en-US" sz="1800" b="1" i="0" u="none" strike="noStrike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Output+k</a:t>
            </a:r>
            <a:r>
              <a:rPr lang="en-US" sz="1800" b="1" i="0" u="none" strike="noStrike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)= 64-bit-value</a:t>
            </a:r>
            <a:endParaRPr lang="uk-U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682BBABD-4690-45F1-A9F7-D24F27025BCD}"/>
              </a:ext>
            </a:extLst>
          </p:cNvPr>
          <p:cNvCxnSpPr/>
          <p:nvPr/>
        </p:nvCxnSpPr>
        <p:spPr>
          <a:xfrm flipV="1">
            <a:off x="9504727" y="2118220"/>
            <a:ext cx="0" cy="1602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B9F1A24B-C90F-4436-AE21-855ED08ABA63}"/>
              </a:ext>
            </a:extLst>
          </p:cNvPr>
          <p:cNvSpPr/>
          <p:nvPr/>
        </p:nvSpPr>
        <p:spPr>
          <a:xfrm>
            <a:off x="6403076" y="4014132"/>
            <a:ext cx="2036249" cy="2936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3D714405-3515-45C6-B45A-3C2EC900CE61}"/>
              </a:ext>
            </a:extLst>
          </p:cNvPr>
          <p:cNvSpPr/>
          <p:nvPr/>
        </p:nvSpPr>
        <p:spPr>
          <a:xfrm>
            <a:off x="6988665" y="4630655"/>
            <a:ext cx="2036249" cy="2936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CACE1-9F3A-4F71-9303-1C5861DC1E38}"/>
              </a:ext>
            </a:extLst>
          </p:cNvPr>
          <p:cNvSpPr txBox="1"/>
          <p:nvPr/>
        </p:nvSpPr>
        <p:spPr>
          <a:xfrm>
            <a:off x="9111973" y="4845333"/>
            <a:ext cx="160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Predictable ifs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9419986D-E97F-41C9-B4F9-7DA6ED7C57DF}"/>
              </a:ext>
            </a:extLst>
          </p:cNvPr>
          <p:cNvSpPr/>
          <p:nvPr/>
        </p:nvSpPr>
        <p:spPr>
          <a:xfrm>
            <a:off x="6403076" y="3720518"/>
            <a:ext cx="4443889" cy="293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CD7C6398-04DC-457A-A112-EF6DB74C6698}"/>
              </a:ext>
            </a:extLst>
          </p:cNvPr>
          <p:cNvSpPr/>
          <p:nvPr/>
        </p:nvSpPr>
        <p:spPr>
          <a:xfrm>
            <a:off x="4881047" y="3829243"/>
            <a:ext cx="421083" cy="668580"/>
          </a:xfrm>
          <a:prstGeom prst="rightArrow">
            <a:avLst>
              <a:gd name="adj1" fmla="val 392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FE6365CF-02A5-25DA-D187-529B05A37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44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C8C80D-C359-0078-7396-825C9F7A46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D00638C-1733-4118-90B6-BE442A03B7B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52759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Word-based compression ratio vs. decoding speed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4FD8AC-9898-4774-B446-0C85945FF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3"/>
          <a:stretch/>
        </p:blipFill>
        <p:spPr>
          <a:xfrm>
            <a:off x="521207" y="1459770"/>
            <a:ext cx="7460484" cy="4950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2C31AD-28A3-411B-8092-A01F6E1C61D5}"/>
              </a:ext>
            </a:extLst>
          </p:cNvPr>
          <p:cNvSpPr txBox="1"/>
          <p:nvPr/>
        </p:nvSpPr>
        <p:spPr>
          <a:xfrm>
            <a:off x="8349915" y="1411089"/>
            <a:ext cx="370572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300" b="0" i="0" u="none" strike="noStrike" baseline="0" dirty="0">
                <a:solidFill>
                  <a:srgbClr val="0000FF"/>
                </a:solidFill>
                <a:latin typeface="CMTI12"/>
              </a:rPr>
              <a:t>Small</a:t>
            </a:r>
            <a:r>
              <a:rPr lang="en-US" sz="2300" b="0" i="0" u="none" strike="noStrike" baseline="0" dirty="0">
                <a:latin typeface="CMR12"/>
              </a:rPr>
              <a:t>: The Bible, KJV, 3.95 MB, 766 112 words int total, 28 659 different words.</a:t>
            </a:r>
          </a:p>
          <a:p>
            <a:pPr algn="l">
              <a:spcBef>
                <a:spcPts val="1200"/>
              </a:spcBef>
            </a:pPr>
            <a:r>
              <a:rPr lang="en-US" sz="2300" b="0" i="0" u="none" strike="noStrike" baseline="0" dirty="0">
                <a:solidFill>
                  <a:srgbClr val="0000FF"/>
                </a:solidFill>
                <a:latin typeface="CMTI12"/>
              </a:rPr>
              <a:t>Middle-sized</a:t>
            </a:r>
            <a:r>
              <a:rPr lang="en-US" sz="2300" b="0" i="0" u="none" strike="noStrike" baseline="0" dirty="0">
                <a:latin typeface="CMR12"/>
              </a:rPr>
              <a:t>: articles randomly taken from Wikipedia, 116 MB, 19 507 783 words in total, 288 179 different words. </a:t>
            </a:r>
          </a:p>
          <a:p>
            <a:pPr algn="l">
              <a:spcBef>
                <a:spcPts val="1200"/>
              </a:spcBef>
            </a:pPr>
            <a:r>
              <a:rPr lang="en-US" sz="2300" b="0" i="0" u="none" strike="noStrike" baseline="0" dirty="0">
                <a:solidFill>
                  <a:srgbClr val="0000FF"/>
                </a:solidFill>
                <a:latin typeface="CMTI12"/>
              </a:rPr>
              <a:t>Large</a:t>
            </a:r>
            <a:r>
              <a:rPr lang="en-US" sz="2300" b="0" i="0" u="none" strike="noStrike" baseline="0" dirty="0">
                <a:latin typeface="CMR12"/>
              </a:rPr>
              <a:t>: the first half of the largest file from </a:t>
            </a:r>
            <a:r>
              <a:rPr lang="en-US" sz="2300" b="0" i="0" u="none" strike="noStrike" baseline="0" dirty="0" err="1">
                <a:latin typeface="CMR12"/>
              </a:rPr>
              <a:t>Pizza&amp;Chilie</a:t>
            </a:r>
            <a:r>
              <a:rPr lang="en-US" sz="2300" b="0" i="0" u="none" strike="noStrike" baseline="0" dirty="0">
                <a:latin typeface="CMR12"/>
              </a:rPr>
              <a:t> Corpus, 512MB, 92 424 896 words in total, 1 686 371 different words.</a:t>
            </a:r>
            <a:endParaRPr lang="uk-UA" sz="23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343090E-1234-4432-86E2-987D24CC595A}"/>
              </a:ext>
            </a:extLst>
          </p:cNvPr>
          <p:cNvSpPr/>
          <p:nvPr/>
        </p:nvSpPr>
        <p:spPr>
          <a:xfrm>
            <a:off x="8115300" y="1530959"/>
            <a:ext cx="206040" cy="2060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200FEA5-16B0-4543-A593-967750EA14D3}"/>
              </a:ext>
            </a:extLst>
          </p:cNvPr>
          <p:cNvSpPr/>
          <p:nvPr/>
        </p:nvSpPr>
        <p:spPr>
          <a:xfrm>
            <a:off x="8124825" y="2743200"/>
            <a:ext cx="206040" cy="206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8">
            <a:extLst>
              <a:ext uri="{FF2B5EF4-FFF2-40B4-BE49-F238E27FC236}">
                <a16:creationId xmlns:a16="http://schemas.microsoft.com/office/drawing/2014/main" id="{11FC481D-E408-4F6D-988F-C3E572A0086C}"/>
              </a:ext>
            </a:extLst>
          </p:cNvPr>
          <p:cNvSpPr/>
          <p:nvPr/>
        </p:nvSpPr>
        <p:spPr>
          <a:xfrm>
            <a:off x="8115300" y="4638675"/>
            <a:ext cx="239006" cy="20604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2520A0D-0924-8B4C-7A22-4AB00768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45</a:t>
            </a:fld>
            <a:endParaRPr lang="uk-UA" noProof="0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83056A69-407C-B696-571B-1B96D677D0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6E3CDC29-4D63-4099-9BB3-F8B4946E7F5E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325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Compressed search time (milliseconds)</a:t>
            </a:r>
            <a:endParaRPr lang="uk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937A5-C1A6-4766-B484-F3AD2928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6" y="1924628"/>
            <a:ext cx="11470547" cy="238709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4C3A83AB-E855-49D5-89FE-1D599ACA72DB}"/>
              </a:ext>
            </a:extLst>
          </p:cNvPr>
          <p:cNvSpPr/>
          <p:nvPr/>
        </p:nvSpPr>
        <p:spPr>
          <a:xfrm>
            <a:off x="609349" y="5009344"/>
            <a:ext cx="10973302" cy="1169964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</a:rPr>
              <a:t>I.O. </a:t>
            </a:r>
            <a:r>
              <a:rPr lang="uk-UA" sz="2000" dirty="0" err="1">
                <a:solidFill>
                  <a:schemeClr val="tx1"/>
                </a:solidFill>
              </a:rPr>
              <a:t>Zavadskyi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Fast Exact Pattern Matching by the Means of a Character Bit Representation. // SN Computer Science, v. 3:181, Topical Issue “String Processing and Combinatorial Algorithms”, pp. 1–20</a:t>
            </a:r>
            <a:r>
              <a:rPr lang="uk-UA" sz="2000" dirty="0">
                <a:solidFill>
                  <a:schemeClr val="tx1"/>
                </a:solidFill>
              </a:rPr>
              <a:t>, 2022.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A831EBD-49A3-2AE9-AFE8-5E4D5C942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46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F70681D-F92C-DE40-BB3D-4E0F526578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8CF2D6FD-C19C-4190-8F45-EFE00E842EF5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977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to improve the BCT compression ratio?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F31A54-B27D-4379-B56C-4D7AD350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3" y="1698801"/>
            <a:ext cx="6534150" cy="4257675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8C05706C-19BC-4788-8734-D3EB068D2BB7}"/>
              </a:ext>
            </a:extLst>
          </p:cNvPr>
          <p:cNvGrpSpPr/>
          <p:nvPr/>
        </p:nvGrpSpPr>
        <p:grpSpPr>
          <a:xfrm>
            <a:off x="7515203" y="1821893"/>
            <a:ext cx="4277966" cy="2738251"/>
            <a:chOff x="7244862" y="1821893"/>
            <a:chExt cx="4277966" cy="27382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27B4D6-473F-4AEE-BDE9-0FF1CE50877D}"/>
                </a:ext>
              </a:extLst>
            </p:cNvPr>
            <p:cNvSpPr txBox="1"/>
            <p:nvPr/>
          </p:nvSpPr>
          <p:spPr>
            <a:xfrm>
              <a:off x="7244862" y="1821893"/>
              <a:ext cx="4266953" cy="93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dirty="0"/>
                <a:t>Compose codewords of digits of different bitlengths.</a:t>
              </a:r>
              <a:endParaRPr lang="uk-UA" sz="24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EE15F5-2ACA-4A12-B977-B0DE46574D46}"/>
                </a:ext>
              </a:extLst>
            </p:cNvPr>
            <p:cNvSpPr txBox="1"/>
            <p:nvPr/>
          </p:nvSpPr>
          <p:spPr>
            <a:xfrm>
              <a:off x="7244862" y="4098479"/>
              <a:ext cx="4277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6600"/>
                  </a:solidFill>
                </a:rPr>
                <a:t>The main idea of </a:t>
              </a:r>
              <a:r>
                <a:rPr lang="en-US" sz="2400" dirty="0" err="1">
                  <a:solidFill>
                    <a:srgbClr val="FF6600"/>
                  </a:solidFill>
                </a:rPr>
                <a:t>BCMix</a:t>
              </a:r>
              <a:r>
                <a:rPr lang="en-US" sz="2400" dirty="0">
                  <a:solidFill>
                    <a:srgbClr val="FF6600"/>
                  </a:solidFill>
                </a:rPr>
                <a:t> codes</a:t>
              </a:r>
              <a:endParaRPr lang="uk-UA" sz="2400" dirty="0">
                <a:solidFill>
                  <a:srgbClr val="FF6600"/>
                </a:solidFill>
              </a:endParaRPr>
            </a:p>
          </p:txBody>
        </p:sp>
        <p:sp>
          <p:nvSpPr>
            <p:cNvPr id="4" name="Стрілка: вправо 3">
              <a:extLst>
                <a:ext uri="{FF2B5EF4-FFF2-40B4-BE49-F238E27FC236}">
                  <a16:creationId xmlns:a16="http://schemas.microsoft.com/office/drawing/2014/main" id="{EBF15D7A-C66F-45D9-8691-F73ECA468ED2}"/>
                </a:ext>
              </a:extLst>
            </p:cNvPr>
            <p:cNvSpPr/>
            <p:nvPr/>
          </p:nvSpPr>
          <p:spPr>
            <a:xfrm rot="16200000">
              <a:off x="8854512" y="3283198"/>
              <a:ext cx="1047651" cy="28741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CA77A43-5937-3760-7750-421B055B2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47</a:t>
            </a:fld>
            <a:endParaRPr lang="uk-UA" noProof="0" dirty="0"/>
          </a:p>
        </p:txBody>
      </p:sp>
      <p:sp>
        <p:nvSpPr>
          <p:cNvPr id="8" name="Місце для дати 7">
            <a:extLst>
              <a:ext uri="{FF2B5EF4-FFF2-40B4-BE49-F238E27FC236}">
                <a16:creationId xmlns:a16="http://schemas.microsoft.com/office/drawing/2014/main" id="{F9D2E58C-94EB-EF1E-72BA-89C4106061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35C2801F-1A59-4DBE-88C7-AB6B1C79C1B4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047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Binary coded mixed-digit (</a:t>
            </a:r>
            <a:r>
              <a:rPr lang="en-US" sz="3200" dirty="0" err="1"/>
              <a:t>BCMix</a:t>
            </a:r>
            <a:r>
              <a:rPr lang="en-US" sz="3200" dirty="0"/>
              <a:t>) code definition</a:t>
            </a:r>
            <a:endParaRPr lang="uk-U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059E29-D7AD-4ED3-9F28-7BBC1CB567DF}"/>
                  </a:ext>
                </a:extLst>
              </p:cNvPr>
              <p:cNvSpPr txBox="1"/>
              <p:nvPr/>
            </p:nvSpPr>
            <p:spPr>
              <a:xfrm>
                <a:off x="528280" y="1535187"/>
                <a:ext cx="11130320" cy="353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are natural numbers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=…=2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The codeword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code is the sequence of binary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𝑚𝑎𝑠𝑘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−1, </m:t>
                    </m:r>
                  </m:oMath>
                </a14:m>
                <a:r>
                  <a:rPr lang="en-US" sz="3200" dirty="0"/>
                  <a:t>and </a:t>
                </a:r>
                <a:endParaRPr lang="ru-RU" sz="3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𝑚𝑎𝑠𝑘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1…1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is the </a:t>
                </a:r>
                <a:r>
                  <a:rPr lang="en-US" sz="3200" dirty="0">
                    <a:solidFill>
                      <a:srgbClr val="0000FF"/>
                    </a:solidFill>
                  </a:rPr>
                  <a:t>delimiter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059E29-D7AD-4ED3-9F28-7BBC1CB5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0" y="1535187"/>
                <a:ext cx="11130320" cy="3532185"/>
              </a:xfrm>
              <a:prstGeom prst="rect">
                <a:avLst/>
              </a:prstGeom>
              <a:blipFill>
                <a:blip r:embed="rId3"/>
                <a:stretch>
                  <a:fillRect l="-1424" b="-48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D451514-4655-49FE-84DB-ED7025C28EF9}"/>
              </a:ext>
            </a:extLst>
          </p:cNvPr>
          <p:cNvSpPr/>
          <p:nvPr/>
        </p:nvSpPr>
        <p:spPr>
          <a:xfrm>
            <a:off x="995899" y="5375552"/>
            <a:ext cx="10195082" cy="1052349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Zavadskyi</a:t>
            </a:r>
            <a:r>
              <a:rPr lang="en-US" sz="2000" dirty="0">
                <a:solidFill>
                  <a:schemeClr val="tx1"/>
                </a:solidFill>
              </a:rPr>
              <a:t>, I., Kovalchuk, M. Binary Mixed-Digit Data Compression Codes. In: String Processing and Information Retrieval. SPIRE 2023. Lecture Notes in Computer Science, vol 14240, pp. 381–392, 2023.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6331BB0-7078-0A36-37EF-BB4AF4440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48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600683-DB6B-AD70-D8D6-EDE1934AE6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D170D05C-4B1C-4662-BE89-EF58EC667E20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074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Codewords of the code M34 (=M3422…)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2A0FB-53C3-445A-A0C5-22F722EE6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2038"/>
            <a:ext cx="12192000" cy="2905907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C6E8169-2381-31AB-0631-EA6E48B75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49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0C9FD07-43A5-0E2C-E03C-486594C083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12B88CFF-DBB9-48E0-AA5E-27AE1CB82414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072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166490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Compressed search: example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03E89-81A2-4425-AFE0-74E45168350A}"/>
              </a:ext>
            </a:extLst>
          </p:cNvPr>
          <p:cNvSpPr txBox="1"/>
          <p:nvPr/>
        </p:nvSpPr>
        <p:spPr>
          <a:xfrm>
            <a:off x="985865" y="1518402"/>
            <a:ext cx="1096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Fibonacci code Fib2: delimiter </a:t>
            </a:r>
            <a:r>
              <a:rPr lang="en-US" sz="3200" dirty="0">
                <a:solidFill>
                  <a:schemeClr val="accent5"/>
                </a:solidFill>
              </a:rPr>
              <a:t>11</a:t>
            </a:r>
            <a:r>
              <a:rPr lang="en-US" sz="3200" dirty="0"/>
              <a:t>. Pattern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P=compression</a:t>
            </a:r>
            <a:r>
              <a:rPr lang="en-US" sz="3200" dirty="0"/>
              <a:t>.</a:t>
            </a:r>
            <a:endParaRPr lang="uk-UA" sz="32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32AF01-7869-46B9-90B2-2CE1FF4088CB}"/>
                  </a:ext>
                </a:extLst>
              </p:cNvPr>
              <p:cNvSpPr txBox="1"/>
              <p:nvPr/>
            </p:nvSpPr>
            <p:spPr>
              <a:xfrm>
                <a:off x="985866" y="5047210"/>
                <a:ext cx="10439940" cy="797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k-UA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 we can jump over the whole search window </a:t>
                </a:r>
                <a:endParaRPr lang="uk-UA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32AF01-7869-46B9-90B2-2CE1FF408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66" y="5047210"/>
                <a:ext cx="10439940" cy="797270"/>
              </a:xfrm>
              <a:prstGeom prst="rect">
                <a:avLst/>
              </a:prstGeom>
              <a:blipFill>
                <a:blip r:embed="rId3"/>
                <a:stretch>
                  <a:fillRect l="-1519" b="-236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599AC7-8958-4899-A834-C8FEED252031}"/>
              </a:ext>
            </a:extLst>
          </p:cNvPr>
          <p:cNvSpPr txBox="1"/>
          <p:nvPr/>
        </p:nvSpPr>
        <p:spPr>
          <a:xfrm>
            <a:off x="985865" y="3328525"/>
            <a:ext cx="682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</a:t>
            </a:r>
            <a:r>
              <a:rPr lang="en-US" sz="3200" dirty="0">
                <a:solidFill>
                  <a:schemeClr val="accent5"/>
                </a:solidFill>
              </a:rPr>
              <a:t>11</a:t>
            </a:r>
            <a:r>
              <a:rPr lang="en-US" sz="3200" dirty="0"/>
              <a:t>0……………………0</a:t>
            </a:r>
            <a:r>
              <a:rPr lang="en-US" sz="3200" dirty="0">
                <a:solidFill>
                  <a:schemeClr val="accent5"/>
                </a:solidFill>
              </a:rPr>
              <a:t>11</a:t>
            </a:r>
            <a:r>
              <a:rPr lang="en-US" sz="3200" dirty="0"/>
              <a:t>0010</a:t>
            </a:r>
            <a:r>
              <a:rPr lang="en-US" sz="3200" dirty="0">
                <a:solidFill>
                  <a:schemeClr val="accent5"/>
                </a:solidFill>
              </a:rPr>
              <a:t>11</a:t>
            </a:r>
            <a:r>
              <a:rPr lang="en-US" sz="3200" dirty="0"/>
              <a:t>0…….</a:t>
            </a:r>
            <a:endParaRPr lang="uk-UA" sz="3200" dirty="0"/>
          </a:p>
        </p:txBody>
      </p:sp>
      <p:sp>
        <p:nvSpPr>
          <p:cNvPr id="3" name="Права фігурна дужка 2">
            <a:extLst>
              <a:ext uri="{FF2B5EF4-FFF2-40B4-BE49-F238E27FC236}">
                <a16:creationId xmlns:a16="http://schemas.microsoft.com/office/drawing/2014/main" id="{97B502FD-03BA-4269-865A-D9B63D61C3A5}"/>
              </a:ext>
            </a:extLst>
          </p:cNvPr>
          <p:cNvSpPr/>
          <p:nvPr/>
        </p:nvSpPr>
        <p:spPr>
          <a:xfrm rot="16200000">
            <a:off x="3672282" y="352589"/>
            <a:ext cx="234890" cy="544025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6F7BB-A147-4534-84DC-2D410424367F}"/>
              </a:ext>
            </a:extLst>
          </p:cNvPr>
          <p:cNvSpPr txBox="1"/>
          <p:nvPr/>
        </p:nvSpPr>
        <p:spPr>
          <a:xfrm>
            <a:off x="2839831" y="2370250"/>
            <a:ext cx="341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Search window</a:t>
            </a:r>
            <a:endParaRPr lang="uk-UA" sz="2800" dirty="0">
              <a:solidFill>
                <a:schemeClr val="accent2"/>
              </a:solidFill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E46A0F3B-71BD-4DC9-BB08-77031514A3BC}"/>
              </a:ext>
            </a:extLst>
          </p:cNvPr>
          <p:cNvSpPr/>
          <p:nvPr/>
        </p:nvSpPr>
        <p:spPr>
          <a:xfrm>
            <a:off x="5405591" y="3328525"/>
            <a:ext cx="1330768" cy="5431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124B5-A7D0-4E11-84EC-0D0B7092796B}"/>
              </a:ext>
            </a:extLst>
          </p:cNvPr>
          <p:cNvSpPr txBox="1"/>
          <p:nvPr/>
        </p:nvSpPr>
        <p:spPr>
          <a:xfrm>
            <a:off x="5107330" y="4231604"/>
            <a:ext cx="19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codeword</a:t>
            </a:r>
            <a:endParaRPr lang="uk-UA" sz="2800" dirty="0">
              <a:solidFill>
                <a:schemeClr val="accent2"/>
              </a:solidFill>
            </a:endParaRP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CE878C4F-FB86-4F2B-897C-485A05BB5E33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6070975" y="3871716"/>
            <a:ext cx="0" cy="35988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32A9576C-7744-479F-A231-F49EB5C43DD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034619" y="4493214"/>
            <a:ext cx="778756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8F844F-F1A8-4627-94D9-FAD3132F6CBC}"/>
              </a:ext>
            </a:extLst>
          </p:cNvPr>
          <p:cNvSpPr txBox="1"/>
          <p:nvPr/>
        </p:nvSpPr>
        <p:spPr>
          <a:xfrm>
            <a:off x="7998263" y="4224082"/>
            <a:ext cx="19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symbol </a:t>
            </a:r>
            <a:r>
              <a:rPr lang="en-US" sz="2800" dirty="0"/>
              <a:t>x</a:t>
            </a:r>
            <a:endParaRPr lang="uk-UA" sz="2800" dirty="0"/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81B0301C-CAF7-487B-AD41-9E49A6423106}"/>
              </a:ext>
            </a:extLst>
          </p:cNvPr>
          <p:cNvCxnSpPr/>
          <p:nvPr/>
        </p:nvCxnSpPr>
        <p:spPr>
          <a:xfrm flipH="1">
            <a:off x="1409350" y="5352176"/>
            <a:ext cx="125835" cy="4923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F61923E-224D-9808-A99E-C326C78FF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</a:t>
            </a:fld>
            <a:endParaRPr lang="uk-UA" noProof="0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F689F7A1-D817-0A51-C055-06822E43B4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01050051-EC77-4FFF-95AC-969607C81723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17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5"/>
            <a:ext cx="11340826" cy="1056895"/>
          </a:xfrm>
        </p:spPr>
        <p:txBody>
          <a:bodyPr rtlCol="0">
            <a:normAutofit fontScale="90000"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decoding</a:t>
            </a:r>
            <a:br>
              <a:rPr lang="uk-UA" sz="3200" dirty="0"/>
            </a:b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A4CCB-95BF-4526-B43F-5D3B8C40E23F}"/>
              </a:ext>
            </a:extLst>
          </p:cNvPr>
          <p:cNvSpPr txBox="1"/>
          <p:nvPr/>
        </p:nvSpPr>
        <p:spPr>
          <a:xfrm>
            <a:off x="540473" y="1417027"/>
            <a:ext cx="11130320" cy="240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Digits in the </a:t>
            </a:r>
            <a:r>
              <a:rPr lang="en-US" sz="3000" dirty="0" err="1"/>
              <a:t>BCMix</a:t>
            </a:r>
            <a:r>
              <a:rPr lang="en-US" sz="3000" dirty="0"/>
              <a:t> code have almost the same meaning as in any positional number system, except for:</a:t>
            </a:r>
            <a:endParaRPr lang="uk-UA" sz="3000" dirty="0"/>
          </a:p>
          <a:p>
            <a:pPr>
              <a:lnSpc>
                <a:spcPct val="120000"/>
              </a:lnSpc>
            </a:pPr>
            <a:endParaRPr lang="en-US" sz="8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Lefmost</a:t>
            </a:r>
            <a:r>
              <a:rPr lang="en-US" sz="3000" dirty="0"/>
              <a:t> digit is least significant;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Leading (and ending) zeroes are allowed.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864AC-CECB-495A-AA54-1B6DEE7A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85" y="4018018"/>
            <a:ext cx="11202495" cy="2670063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4821030-8266-60FB-9935-B399BB6EAFD0}"/>
              </a:ext>
            </a:extLst>
          </p:cNvPr>
          <p:cNvGrpSpPr/>
          <p:nvPr/>
        </p:nvGrpSpPr>
        <p:grpSpPr>
          <a:xfrm>
            <a:off x="6604986" y="2093968"/>
            <a:ext cx="5257047" cy="1335032"/>
            <a:chOff x="6604986" y="2093968"/>
            <a:chExt cx="5257047" cy="1335032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99428417-FDA3-23C2-2E29-928BB9DF1A57}"/>
                </a:ext>
              </a:extLst>
            </p:cNvPr>
            <p:cNvSpPr/>
            <p:nvPr/>
          </p:nvSpPr>
          <p:spPr>
            <a:xfrm>
              <a:off x="8691239" y="2093968"/>
              <a:ext cx="3170794" cy="133503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Natural for a left-to-right script</a:t>
              </a:r>
              <a:endParaRPr lang="uk-UA" sz="2400" dirty="0"/>
            </a:p>
          </p:txBody>
        </p:sp>
        <p:cxnSp>
          <p:nvCxnSpPr>
            <p:cNvPr id="6" name="Пряма зі стрілкою 5">
              <a:extLst>
                <a:ext uri="{FF2B5EF4-FFF2-40B4-BE49-F238E27FC236}">
                  <a16:creationId xmlns:a16="http://schemas.microsoft.com/office/drawing/2014/main" id="{3E1E4320-B68C-07B0-810C-A5C6B5DDC6AD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6604986" y="2761484"/>
              <a:ext cx="2086253" cy="2391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35EFBBC-427F-F527-0D4A-07A936DC5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50</a:t>
            </a:fld>
            <a:endParaRPr lang="uk-UA" noProof="0" dirty="0"/>
          </a:p>
        </p:txBody>
      </p:sp>
      <p:sp>
        <p:nvSpPr>
          <p:cNvPr id="9" name="Місце для дати 8">
            <a:extLst>
              <a:ext uri="{FF2B5EF4-FFF2-40B4-BE49-F238E27FC236}">
                <a16:creationId xmlns:a16="http://schemas.microsoft.com/office/drawing/2014/main" id="{BBED1651-B586-10D0-A81E-FC149A5D9A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3754DE6-DF4C-451C-9B1B-5DDE54D42E01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359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5"/>
            <a:ext cx="11340826" cy="1056895"/>
          </a:xfrm>
        </p:spPr>
        <p:txBody>
          <a:bodyPr rtlCol="0">
            <a:normAutofit fontScale="90000"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decoding</a:t>
            </a:r>
            <a:br>
              <a:rPr lang="uk-UA" sz="3200" dirty="0"/>
            </a:b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5F358-4673-4E74-8C0C-520F0D51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92" y="4740952"/>
            <a:ext cx="5438775" cy="1438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E17E1-A1E5-4E90-BB72-96273B737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34" y="1557704"/>
            <a:ext cx="6896100" cy="2667000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B535FA0-F485-C499-AEE3-EF74611AC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51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C3D1E6-628E-325E-03A9-E6621A73DC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44FED04-CEDB-450C-B1C9-C0F79955ECBF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677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5"/>
            <a:ext cx="11340826" cy="1056895"/>
          </a:xfrm>
        </p:spPr>
        <p:txBody>
          <a:bodyPr rtlCol="0">
            <a:normAutofit fontScale="90000"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decoding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 parts</a:t>
            </a:r>
            <a:br>
              <a:rPr lang="uk-UA" sz="3200" dirty="0"/>
            </a:b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5F358-4673-4E74-8C0C-520F0D51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22" y="268177"/>
            <a:ext cx="3272935" cy="865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68D8BB-4EAF-49B5-A7B7-80AE06A835BE}"/>
                  </a:ext>
                </a:extLst>
              </p:cNvPr>
              <p:cNvSpPr txBox="1"/>
              <p:nvPr/>
            </p:nvSpPr>
            <p:spPr>
              <a:xfrm>
                <a:off x="547015" y="1447822"/>
                <a:ext cx="4019947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68D8BB-4EAF-49B5-A7B7-80AE06A83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15" y="1447822"/>
                <a:ext cx="4019947" cy="46788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028A75-DA21-4B50-AE18-7EB618D53857}"/>
                  </a:ext>
                </a:extLst>
              </p:cNvPr>
              <p:cNvSpPr txBox="1"/>
              <p:nvPr/>
            </p:nvSpPr>
            <p:spPr>
              <a:xfrm>
                <a:off x="521207" y="3199643"/>
                <a:ext cx="8091510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j-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part is decoded by the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028A75-DA21-4B50-AE18-7EB618D5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7" y="3199643"/>
                <a:ext cx="8091510" cy="588751"/>
              </a:xfrm>
              <a:prstGeom prst="rect">
                <a:avLst/>
              </a:prstGeom>
              <a:blipFill>
                <a:blip r:embed="rId5"/>
                <a:stretch>
                  <a:fillRect l="-1506" t="-8333" b="-208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0DD2C8-8519-4A72-9CF2-9F1802D6B887}"/>
                  </a:ext>
                </a:extLst>
              </p:cNvPr>
              <p:cNvSpPr txBox="1"/>
              <p:nvPr/>
            </p:nvSpPr>
            <p:spPr>
              <a:xfrm>
                <a:off x="8157068" y="2791261"/>
                <a:ext cx="2890856" cy="1405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𝑃𝑜𝑤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0DD2C8-8519-4A72-9CF2-9F1802D6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068" y="2791261"/>
                <a:ext cx="2890856" cy="14055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850FF31B-6244-4BFC-8D2B-CB47D415F268}"/>
              </a:ext>
            </a:extLst>
          </p:cNvPr>
          <p:cNvCxnSpPr/>
          <p:nvPr/>
        </p:nvCxnSpPr>
        <p:spPr>
          <a:xfrm flipV="1">
            <a:off x="9988062" y="1011115"/>
            <a:ext cx="0" cy="2057400"/>
          </a:xfrm>
          <a:prstGeom prst="straightConnector1">
            <a:avLst/>
          </a:prstGeom>
          <a:ln w="190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 фігурна дужка 10">
            <a:extLst>
              <a:ext uri="{FF2B5EF4-FFF2-40B4-BE49-F238E27FC236}">
                <a16:creationId xmlns:a16="http://schemas.microsoft.com/office/drawing/2014/main" id="{4A13CC93-F663-4A52-850A-81A90615CD11}"/>
              </a:ext>
            </a:extLst>
          </p:cNvPr>
          <p:cNvSpPr/>
          <p:nvPr/>
        </p:nvSpPr>
        <p:spPr>
          <a:xfrm rot="16200000" flipH="1" flipV="1">
            <a:off x="1239812" y="1450009"/>
            <a:ext cx="157444" cy="140739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ава фігурна дужка 11">
            <a:extLst>
              <a:ext uri="{FF2B5EF4-FFF2-40B4-BE49-F238E27FC236}">
                <a16:creationId xmlns:a16="http://schemas.microsoft.com/office/drawing/2014/main" id="{4DCE4C09-39AC-4F7E-9322-03992C7C7BBD}"/>
              </a:ext>
            </a:extLst>
          </p:cNvPr>
          <p:cNvSpPr/>
          <p:nvPr/>
        </p:nvSpPr>
        <p:spPr>
          <a:xfrm rot="16200000" flipH="1" flipV="1">
            <a:off x="3016174" y="1151388"/>
            <a:ext cx="157444" cy="200463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D610F-99F5-4BB5-9864-9B3F68379AB0}"/>
                  </a:ext>
                </a:extLst>
              </p:cNvPr>
              <p:cNvSpPr txBox="1"/>
              <p:nvPr/>
            </p:nvSpPr>
            <p:spPr>
              <a:xfrm>
                <a:off x="1081454" y="2243107"/>
                <a:ext cx="6255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D610F-99F5-4BB5-9864-9B3F683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54" y="2243107"/>
                <a:ext cx="6255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C109EE-185B-41FF-83C4-182B66E3CFDD}"/>
                  </a:ext>
                </a:extLst>
              </p:cNvPr>
              <p:cNvSpPr txBox="1"/>
              <p:nvPr/>
            </p:nvSpPr>
            <p:spPr>
              <a:xfrm>
                <a:off x="2777982" y="2233498"/>
                <a:ext cx="633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C109EE-185B-41FF-83C4-182B66E3C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82" y="2233498"/>
                <a:ext cx="6338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95B29E6-0446-453E-8AA9-97401CF00880}"/>
              </a:ext>
            </a:extLst>
          </p:cNvPr>
          <p:cNvSpPr txBox="1"/>
          <p:nvPr/>
        </p:nvSpPr>
        <p:spPr>
          <a:xfrm>
            <a:off x="521207" y="4844764"/>
            <a:ext cx="736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whole m-digit codeword is decoded as </a:t>
            </a:r>
            <a:endParaRPr lang="uk-U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90FDAA-1682-40B9-8079-2D4853DF50EE}"/>
                  </a:ext>
                </a:extLst>
              </p:cNvPr>
              <p:cNvSpPr txBox="1"/>
              <p:nvPr/>
            </p:nvSpPr>
            <p:spPr>
              <a:xfrm>
                <a:off x="7552593" y="4810272"/>
                <a:ext cx="3065519" cy="603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𝑃𝑟𝑒𝑓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90FDAA-1682-40B9-8079-2D4853DF5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3" y="4810272"/>
                <a:ext cx="3065519" cy="603178"/>
              </a:xfrm>
              <a:prstGeom prst="rect">
                <a:avLst/>
              </a:prstGeom>
              <a:blipFill>
                <a:blip r:embed="rId9"/>
                <a:stretch>
                  <a:fillRect t="-7071" b="-1717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A8B9012-15B1-93D4-36AB-9A9E89EC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52</a:t>
            </a:fld>
            <a:endParaRPr lang="uk-UA" noProof="0" dirty="0"/>
          </a:p>
        </p:txBody>
      </p:sp>
      <p:sp>
        <p:nvSpPr>
          <p:cNvPr id="10" name="Місце для дати 9">
            <a:extLst>
              <a:ext uri="{FF2B5EF4-FFF2-40B4-BE49-F238E27FC236}">
                <a16:creationId xmlns:a16="http://schemas.microsoft.com/office/drawing/2014/main" id="{33AC194C-6530-E2FC-4985-5830D50D58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777B8069-F199-4B49-B7CA-726549572175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506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5"/>
            <a:ext cx="11340826" cy="1056895"/>
          </a:xfrm>
        </p:spPr>
        <p:txBody>
          <a:bodyPr rtlCol="0">
            <a:normAutofit fontScale="90000"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decoding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 parts</a:t>
            </a:r>
            <a:br>
              <a:rPr lang="uk-UA" sz="3200" dirty="0"/>
            </a:b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028A75-DA21-4B50-AE18-7EB618D53857}"/>
                  </a:ext>
                </a:extLst>
              </p:cNvPr>
              <p:cNvSpPr txBox="1"/>
              <p:nvPr/>
            </p:nvSpPr>
            <p:spPr>
              <a:xfrm>
                <a:off x="521207" y="1784081"/>
                <a:ext cx="3529236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uk-UA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028A75-DA21-4B50-AE18-7EB618D5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7" y="1784081"/>
                <a:ext cx="3529236" cy="588751"/>
              </a:xfrm>
              <a:prstGeom prst="rect">
                <a:avLst/>
              </a:prstGeom>
              <a:blipFill>
                <a:blip r:embed="rId3"/>
                <a:stretch>
                  <a:fillRect l="-3454" t="-8333" b="-208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0DD2C8-8519-4A72-9CF2-9F1802D6B887}"/>
                  </a:ext>
                </a:extLst>
              </p:cNvPr>
              <p:cNvSpPr txBox="1"/>
              <p:nvPr/>
            </p:nvSpPr>
            <p:spPr>
              <a:xfrm>
                <a:off x="3708160" y="1375699"/>
                <a:ext cx="2890856" cy="1405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𝑃𝑜𝑤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0DD2C8-8519-4A72-9CF2-9F1802D6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60" y="1375699"/>
                <a:ext cx="2890856" cy="1405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5B29E6-0446-453E-8AA9-97401CF00880}"/>
                  </a:ext>
                </a:extLst>
              </p:cNvPr>
              <p:cNvSpPr txBox="1"/>
              <p:nvPr/>
            </p:nvSpPr>
            <p:spPr>
              <a:xfrm>
                <a:off x="556117" y="3939156"/>
                <a:ext cx="1130591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If we always start the decoding from the beginning of a codeword and</a:t>
                </a:r>
                <a:br>
                  <a:rPr lang="en-US" sz="2800" dirty="0"/>
                </a:br>
                <a:r>
                  <a:rPr lang="en-US" sz="2800" dirty="0"/>
                  <a:t>digit lengths of parts are fixed, we need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𝑃𝑚𝑎𝑥</m:t>
                    </m:r>
                  </m:oMath>
                </a14:m>
                <a:r>
                  <a:rPr lang="en-US" sz="2800" dirty="0"/>
                  <a:t> sets of lookup </a:t>
                </a:r>
                <a:br>
                  <a:rPr lang="en-US" sz="2800" dirty="0"/>
                </a:br>
                <a:r>
                  <a:rPr lang="en-US" sz="2800" dirty="0"/>
                  <a:t>tables,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𝑃𝑚𝑎𝑥</m:t>
                    </m:r>
                  </m:oMath>
                </a14:m>
                <a:r>
                  <a:rPr lang="en-US" sz="2800" dirty="0"/>
                  <a:t> is the maximal number of parts in a codeword.</a:t>
                </a:r>
                <a:endParaRPr lang="uk-U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5B29E6-0446-453E-8AA9-97401CF0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7" y="3939156"/>
                <a:ext cx="11305916" cy="1384995"/>
              </a:xfrm>
              <a:prstGeom prst="rect">
                <a:avLst/>
              </a:prstGeom>
              <a:blipFill>
                <a:blip r:embed="rId5"/>
                <a:stretch>
                  <a:fillRect l="-1078" t="-4405" r="-162" b="-114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12D0DF-8FB1-498C-A9F0-76755DF3D9ED}"/>
              </a:ext>
            </a:extLst>
          </p:cNvPr>
          <p:cNvSpPr txBox="1"/>
          <p:nvPr/>
        </p:nvSpPr>
        <p:spPr>
          <a:xfrm>
            <a:off x="6742044" y="1816845"/>
            <a:ext cx="474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be taken from lookup</a:t>
            </a:r>
            <a:endParaRPr lang="uk-U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C16BD-00F4-455E-93A5-5BDCB3419315}"/>
                  </a:ext>
                </a:extLst>
              </p:cNvPr>
              <p:cNvSpPr txBox="1"/>
              <p:nvPr/>
            </p:nvSpPr>
            <p:spPr>
              <a:xfrm>
                <a:off x="521207" y="2598084"/>
                <a:ext cx="2345085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tables,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lang="uk-U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C16BD-00F4-455E-93A5-5BDCB341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7" y="2598084"/>
                <a:ext cx="2345085" cy="557910"/>
              </a:xfrm>
              <a:prstGeom prst="rect">
                <a:avLst/>
              </a:prstGeom>
              <a:blipFill>
                <a:blip r:embed="rId6"/>
                <a:stretch>
                  <a:fillRect l="-5195" t="-11957" b="-217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B27A0760-A1D6-EC9C-4AC2-4FDB496F2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53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5C758B-41C6-8251-6B55-B65D9EF9DC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3695BF2-18D4-47E2-A80F-1A456897D3F2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649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pPr rtl="0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fast decoding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D3775-5D8C-4688-BAB5-EBAA9FF3F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34" y="0"/>
            <a:ext cx="69841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3BF3B-2BE9-4818-9192-149F2937C3F0}"/>
              </a:ext>
            </a:extLst>
          </p:cNvPr>
          <p:cNvSpPr txBox="1"/>
          <p:nvPr/>
        </p:nvSpPr>
        <p:spPr>
          <a:xfrm>
            <a:off x="335209" y="2057400"/>
            <a:ext cx="471462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    </a:t>
            </a:r>
            <a:r>
              <a:rPr lang="en-US" sz="2000" i="1" dirty="0" err="1"/>
              <a:t>tb.L</a:t>
            </a:r>
            <a:r>
              <a:rPr lang="en-US" sz="2000" dirty="0"/>
              <a:t> – the decoded values taken from </a:t>
            </a:r>
            <a:br>
              <a:rPr lang="en-US" sz="2000" dirty="0"/>
            </a:br>
            <a:r>
              <a:rPr lang="en-US" sz="2000" dirty="0"/>
              <a:t>              the block of digits;</a:t>
            </a:r>
            <a:br>
              <a:rPr lang="en-US" sz="2000" dirty="0"/>
            </a:br>
            <a:endParaRPr lang="en-US" sz="800" dirty="0"/>
          </a:p>
          <a:p>
            <a:r>
              <a:rPr lang="en-US" sz="2000" i="1" dirty="0"/>
              <a:t>    </a:t>
            </a:r>
            <a:r>
              <a:rPr lang="en-US" sz="2000" i="1" dirty="0" err="1"/>
              <a:t>tb.n</a:t>
            </a:r>
            <a:r>
              <a:rPr lang="en-US" sz="2000" dirty="0"/>
              <a:t> – the number of codewords that </a:t>
            </a:r>
            <a:br>
              <a:rPr lang="en-US" sz="2000" dirty="0"/>
            </a:br>
            <a:r>
              <a:rPr lang="en-US" sz="2000" dirty="0"/>
              <a:t>              start in the block of digits;</a:t>
            </a:r>
          </a:p>
          <a:p>
            <a:endParaRPr lang="en-US" sz="800" dirty="0"/>
          </a:p>
          <a:p>
            <a:r>
              <a:rPr lang="en-US" sz="2000" i="1" dirty="0" err="1"/>
              <a:t>tb.shift</a:t>
            </a:r>
            <a:r>
              <a:rPr lang="en-US" sz="2000" dirty="0"/>
              <a:t> – the bitlength of the machine </a:t>
            </a:r>
            <a:br>
              <a:rPr lang="en-US" sz="2000" dirty="0"/>
            </a:br>
            <a:r>
              <a:rPr lang="en-US" sz="2000" dirty="0"/>
              <a:t>               word shift;</a:t>
            </a:r>
          </a:p>
          <a:p>
            <a:endParaRPr lang="en-US" sz="800" dirty="0"/>
          </a:p>
          <a:p>
            <a:r>
              <a:rPr lang="en-US" sz="2000" i="1" dirty="0" err="1"/>
              <a:t>tb.nextTable</a:t>
            </a:r>
            <a:r>
              <a:rPr lang="en-US" sz="2000" dirty="0"/>
              <a:t> – the pointer to the lookup </a:t>
            </a:r>
            <a:br>
              <a:rPr lang="en-US" sz="2000" dirty="0"/>
            </a:br>
            <a:r>
              <a:rPr lang="en-US" sz="2000" dirty="0"/>
              <a:t>                   table structure for the next </a:t>
            </a:r>
            <a:br>
              <a:rPr lang="en-US" sz="2000" dirty="0"/>
            </a:br>
            <a:r>
              <a:rPr lang="en-US" sz="2000" dirty="0"/>
              <a:t>                   part.</a:t>
            </a:r>
          </a:p>
          <a:p>
            <a:endParaRPr lang="uk-UA" sz="20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ED88F4B6-2B74-19FF-DF59-5168EE28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54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D767DF6-A33D-B60C-06CE-5723F1E120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21E8460-1323-4D18-A96A-926AB1BFF86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841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Finding the optimal code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FB774F-2319-4C87-9265-1AD23B66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3" y="1381844"/>
            <a:ext cx="8438051" cy="502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67D3A8-CB49-4F2F-B73E-3D18FF8DCEB5}"/>
                  </a:ext>
                </a:extLst>
              </p:cNvPr>
              <p:cNvSpPr txBox="1"/>
              <p:nvPr/>
            </p:nvSpPr>
            <p:spPr>
              <a:xfrm>
                <a:off x="9338531" y="1381844"/>
                <a:ext cx="224423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cs typeface="Times New Roman" panose="02020603050405020304" pitchFamily="18" charset="0"/>
                  </a:rPr>
                  <a:t>Time complexity: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(|</m:t>
                      </m:r>
                      <m:r>
                        <m:rPr>
                          <m:nor/>
                        </m:rPr>
                        <a:rPr lang="el-GR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l-GR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| +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67D3A8-CB49-4F2F-B73E-3D18FF8DC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531" y="1381844"/>
                <a:ext cx="2244236" cy="1384995"/>
              </a:xfrm>
              <a:prstGeom prst="rect">
                <a:avLst/>
              </a:prstGeom>
              <a:blipFill>
                <a:blip r:embed="rId4"/>
                <a:stretch>
                  <a:fillRect l="-5707" t="-484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212D52-647C-464C-8057-A71917202111}"/>
              </a:ext>
            </a:extLst>
          </p:cNvPr>
          <p:cNvSpPr txBox="1"/>
          <p:nvPr/>
        </p:nvSpPr>
        <p:spPr>
          <a:xfrm>
            <a:off x="9144000" y="3121269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Alphabet </a:t>
            </a:r>
            <a:br>
              <a:rPr lang="en-US" dirty="0"/>
            </a:br>
            <a:r>
              <a:rPr lang="en-US" dirty="0"/>
              <a:t>size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3102D-4118-4F5B-9057-4720235DA1CC}"/>
              </a:ext>
            </a:extLst>
          </p:cNvPr>
          <p:cNvSpPr txBox="1"/>
          <p:nvPr/>
        </p:nvSpPr>
        <p:spPr>
          <a:xfrm>
            <a:off x="10665069" y="3121269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</a:t>
            </a:r>
            <a:br>
              <a:rPr lang="en-US" dirty="0"/>
            </a:br>
            <a:r>
              <a:rPr lang="en-US" dirty="0"/>
              <a:t>of codes</a:t>
            </a:r>
            <a:endParaRPr lang="uk-UA" dirty="0"/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36A16EF8-BBBD-4188-83B6-009326B21058}"/>
              </a:ext>
            </a:extLst>
          </p:cNvPr>
          <p:cNvCxnSpPr>
            <a:stCxn id="5" idx="0"/>
          </p:cNvCxnSpPr>
          <p:nvPr/>
        </p:nvCxnSpPr>
        <p:spPr>
          <a:xfrm flipV="1">
            <a:off x="9729257" y="2766839"/>
            <a:ext cx="206051" cy="35443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67454784-B356-4351-9BAE-0282E9C4AFBE}"/>
              </a:ext>
            </a:extLst>
          </p:cNvPr>
          <p:cNvCxnSpPr>
            <a:cxnSpLocks/>
          </p:cNvCxnSpPr>
          <p:nvPr/>
        </p:nvCxnSpPr>
        <p:spPr>
          <a:xfrm flipH="1" flipV="1">
            <a:off x="10723991" y="2766839"/>
            <a:ext cx="236324" cy="37455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88012E-202D-44BB-BD40-1B333C18FD7F}"/>
                  </a:ext>
                </a:extLst>
              </p:cNvPr>
              <p:cNvSpPr txBox="1"/>
              <p:nvPr/>
            </p:nvSpPr>
            <p:spPr>
              <a:xfrm>
                <a:off x="9154842" y="4075442"/>
                <a:ext cx="261161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 makes sense to vary </a:t>
                </a:r>
                <a:br>
                  <a:rPr lang="en-US" dirty="0"/>
                </a:br>
                <a:r>
                  <a:rPr lang="en-US" dirty="0"/>
                  <a:t>the bitlengths of 4 </a:t>
                </a:r>
                <a:br>
                  <a:rPr lang="en-US" dirty="0"/>
                </a:br>
                <a:r>
                  <a:rPr lang="en-US" dirty="0"/>
                  <a:t>leftmost digits only, </a:t>
                </a:r>
                <a:br>
                  <a:rPr lang="en-US" dirty="0"/>
                </a:br>
                <a:r>
                  <a:rPr lang="en-US" dirty="0"/>
                  <a:t>in the range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88012E-202D-44BB-BD40-1B333C18F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842" y="4075442"/>
                <a:ext cx="2611612" cy="1200329"/>
              </a:xfrm>
              <a:prstGeom prst="rect">
                <a:avLst/>
              </a:prstGeom>
              <a:blipFill>
                <a:blip r:embed="rId5"/>
                <a:stretch>
                  <a:fillRect l="-2103" t="-2551" b="-81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0DF832-F1C4-4B35-806A-3E53AC708C82}"/>
                  </a:ext>
                </a:extLst>
              </p:cNvPr>
              <p:cNvSpPr txBox="1"/>
              <p:nvPr/>
            </p:nvSpPr>
            <p:spPr>
              <a:xfrm>
                <a:off x="9601650" y="5819502"/>
                <a:ext cx="14203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0DF832-F1C4-4B35-806A-3E53AC708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650" y="5819502"/>
                <a:ext cx="14203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 descr="Зображення, що містить чорний, темрява&#10;&#10;Автоматично згенерований опис">
            <a:extLst>
              <a:ext uri="{FF2B5EF4-FFF2-40B4-BE49-F238E27FC236}">
                <a16:creationId xmlns:a16="http://schemas.microsoft.com/office/drawing/2014/main" id="{8D2F37A1-2A7C-47E9-85E6-450B16FFD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096568" y="5332360"/>
            <a:ext cx="430552" cy="43055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FDA0EE64-32F0-A0A8-E32F-C367BA484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55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706C52-7C8B-0FD8-71B4-934A2F0A22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B50571DE-FD5B-4291-B151-FCDD193E301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625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Experimental results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A352AC-401F-4E08-8627-BB94D07F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5" y="1594150"/>
            <a:ext cx="5707375" cy="36697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12A0461-BD4A-4C5B-96B2-CD91D8105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723" y="1594150"/>
            <a:ext cx="5729752" cy="3669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CE1775-A5CB-4FCE-A1A2-A67A611670D4}"/>
              </a:ext>
            </a:extLst>
          </p:cNvPr>
          <p:cNvSpPr txBox="1"/>
          <p:nvPr/>
        </p:nvSpPr>
        <p:spPr>
          <a:xfrm>
            <a:off x="1477818" y="342900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M4</a:t>
            </a:r>
            <a:endParaRPr lang="uk-UA" sz="1600" dirty="0">
              <a:solidFill>
                <a:srgbClr val="FF66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37ACD7-EA0D-4065-987C-3AC8141E6F3A}"/>
              </a:ext>
            </a:extLst>
          </p:cNvPr>
          <p:cNvSpPr txBox="1"/>
          <p:nvPr/>
        </p:nvSpPr>
        <p:spPr>
          <a:xfrm>
            <a:off x="7307315" y="3259723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M423</a:t>
            </a:r>
            <a:endParaRPr lang="uk-UA" sz="1600" dirty="0">
              <a:solidFill>
                <a:srgbClr val="FF66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1AEA8D-66EA-4F9E-AD89-52BC1C07D385}"/>
              </a:ext>
            </a:extLst>
          </p:cNvPr>
          <p:cNvSpPr txBox="1"/>
          <p:nvPr/>
        </p:nvSpPr>
        <p:spPr>
          <a:xfrm>
            <a:off x="803563" y="5642666"/>
            <a:ext cx="4387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200MB English text from </a:t>
            </a:r>
            <a:r>
              <a:rPr lang="en-US" sz="1800" b="0" i="0" u="none" strike="noStrike" baseline="0" dirty="0" err="1">
                <a:latin typeface="CMR10"/>
              </a:rPr>
              <a:t>Pizza&amp;Chilie</a:t>
            </a:r>
            <a:r>
              <a:rPr lang="en-US" sz="1800" b="0" i="0" u="none" strike="noStrike" baseline="0" dirty="0">
                <a:latin typeface="CMR10"/>
              </a:rPr>
              <a:t> corpus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68932-27B7-4B6B-9134-3CCDBE75FC8C}"/>
              </a:ext>
            </a:extLst>
          </p:cNvPr>
          <p:cNvSpPr txBox="1"/>
          <p:nvPr/>
        </p:nvSpPr>
        <p:spPr>
          <a:xfrm>
            <a:off x="6625345" y="5642666"/>
            <a:ext cx="475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1GB enwik9, English Wikipedia articles collection</a:t>
            </a:r>
            <a:endParaRPr lang="uk-UA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269A07B-82FF-6BF2-DE63-A62428B8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56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6AB85B0-D815-E5DF-D9F2-5AD8CEE9C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1359563-7805-4E32-85A8-1A59E199A29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465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Experimental results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2498AF-311B-1095-325C-D7764F97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3" y="5161930"/>
            <a:ext cx="6429375" cy="1304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391C0F-B69E-5D74-639B-AA3C819837EE}"/>
              </a:ext>
            </a:extLst>
          </p:cNvPr>
          <p:cNvSpPr txBox="1"/>
          <p:nvPr/>
        </p:nvSpPr>
        <p:spPr>
          <a:xfrm>
            <a:off x="2162828" y="1458616"/>
            <a:ext cx="762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Compressed text size (bytes) + excess over entropy (%)</a:t>
            </a:r>
            <a:endParaRPr lang="uk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B12889-C5DC-20FB-0E5E-E81E21A7A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2032345"/>
            <a:ext cx="9610725" cy="2276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371E77-D81C-61B6-929B-7E3D0CBE3FB2}"/>
              </a:ext>
            </a:extLst>
          </p:cNvPr>
          <p:cNvSpPr txBox="1"/>
          <p:nvPr/>
        </p:nvSpPr>
        <p:spPr>
          <a:xfrm>
            <a:off x="4034378" y="4579504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Decoding time (milliseconds)</a:t>
            </a:r>
            <a:endParaRPr lang="uk-UA" sz="24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D03AED4D-68EF-AFC9-65E6-18C2F2F75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57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E3F91A-68C0-5D95-1450-0533F96C34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A6921A4-D60F-48E8-BDF0-90D4249429AD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968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Alternative solutions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91C0F-B69E-5D74-639B-AA3C819837EE}"/>
              </a:ext>
            </a:extLst>
          </p:cNvPr>
          <p:cNvSpPr txBox="1"/>
          <p:nvPr/>
        </p:nvSpPr>
        <p:spPr>
          <a:xfrm>
            <a:off x="610659" y="1630609"/>
            <a:ext cx="10374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Canonical Huffman codes</a:t>
            </a:r>
            <a:r>
              <a:rPr lang="en-US" sz="2800" dirty="0"/>
              <a:t> – offer the same compression ratio </a:t>
            </a:r>
            <a:br>
              <a:rPr lang="en-US" sz="2800" dirty="0"/>
            </a:br>
            <a:r>
              <a:rPr lang="en-US" sz="2800" dirty="0"/>
              <a:t>as Huffman codes but can be decoded 20–30% faster.</a:t>
            </a:r>
            <a:endParaRPr lang="uk-UA" sz="2800" dirty="0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2C146178-993F-9B0B-B361-F70C681397E3}"/>
              </a:ext>
            </a:extLst>
          </p:cNvPr>
          <p:cNvSpPr/>
          <p:nvPr/>
        </p:nvSpPr>
        <p:spPr>
          <a:xfrm>
            <a:off x="380675" y="5333073"/>
            <a:ext cx="11189855" cy="997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M. Liddell and A. Moffat. Decoding prefix codes. Software – practice and experience, vol. 36, pages 1687–1710, 2006.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79932-0655-995C-972F-4F56F77B3205}"/>
              </a:ext>
            </a:extLst>
          </p:cNvPr>
          <p:cNvSpPr txBox="1"/>
          <p:nvPr/>
        </p:nvSpPr>
        <p:spPr>
          <a:xfrm>
            <a:off x="610659" y="3127190"/>
            <a:ext cx="10247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K-flat codes</a:t>
            </a:r>
            <a:r>
              <a:rPr lang="en-US" sz="2800" dirty="0"/>
              <a:t> – can be decoded 20–30% faster than canonical </a:t>
            </a:r>
            <a:br>
              <a:rPr lang="en-US" sz="2800" dirty="0"/>
            </a:br>
            <a:r>
              <a:rPr lang="en-US" sz="2800" dirty="0"/>
              <a:t>Huffman codes at the cost of 4–6% extra compressed size </a:t>
            </a:r>
            <a:br>
              <a:rPr lang="en-US" sz="2800" dirty="0"/>
            </a:br>
            <a:r>
              <a:rPr lang="en-US" sz="2800" dirty="0"/>
              <a:t>on large alphabets.</a:t>
            </a:r>
            <a:endParaRPr lang="uk-UA" sz="280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4E1B6C-255A-0298-096F-EA6CDB6DA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58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D0854B-0C56-CAD3-A792-F814428627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FE3CA7AA-53D2-4ED5-B361-D403E2A815B1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144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codes in LZ77 compression (BC-ZIP)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21D2D19A-BBEE-81F5-5BBB-948DEE908308}"/>
              </a:ext>
            </a:extLst>
          </p:cNvPr>
          <p:cNvSpPr/>
          <p:nvPr/>
        </p:nvSpPr>
        <p:spPr>
          <a:xfrm>
            <a:off x="380675" y="5514108"/>
            <a:ext cx="11189855" cy="997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Andrea Farruggia, Paolo Ferragina, Antonio Frangioni and Rossano Venturini. Bicriteria data compression. In SODA, pages 1582–1595, 2014.</a:t>
            </a: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331A2184-6C08-73E4-686D-D07490ED2631}"/>
              </a:ext>
            </a:extLst>
          </p:cNvPr>
          <p:cNvGraphicFramePr>
            <a:graphicFrameLocks noGrp="1"/>
          </p:cNvGraphicFramePr>
          <p:nvPr/>
        </p:nvGraphicFramePr>
        <p:xfrm>
          <a:off x="641604" y="1486178"/>
          <a:ext cx="1090879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051">
                  <a:extLst>
                    <a:ext uri="{9D8B030D-6E8A-4147-A177-3AD203B41FA5}">
                      <a16:colId xmlns:a16="http://schemas.microsoft.com/office/drawing/2014/main" val="2746923222"/>
                    </a:ext>
                  </a:extLst>
                </a:gridCol>
                <a:gridCol w="2475345">
                  <a:extLst>
                    <a:ext uri="{9D8B030D-6E8A-4147-A177-3AD203B41FA5}">
                      <a16:colId xmlns:a16="http://schemas.microsoft.com/office/drawing/2014/main" val="3108045111"/>
                    </a:ext>
                  </a:extLst>
                </a:gridCol>
                <a:gridCol w="2727198">
                  <a:extLst>
                    <a:ext uri="{9D8B030D-6E8A-4147-A177-3AD203B41FA5}">
                      <a16:colId xmlns:a16="http://schemas.microsoft.com/office/drawing/2014/main" val="2196650146"/>
                    </a:ext>
                  </a:extLst>
                </a:gridCol>
                <a:gridCol w="2727198">
                  <a:extLst>
                    <a:ext uri="{9D8B030D-6E8A-4147-A177-3AD203B41FA5}">
                      <a16:colId xmlns:a16="http://schemas.microsoft.com/office/drawing/2014/main" val="160924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Original file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BC-zipped file (optimal space)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M444 (offsets)+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SODA_09 (lengths)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Gain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44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alice29.txt (152 KB)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57,708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55,092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4,53%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kennedy.xls (1 MB)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327,716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306,542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6,46%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94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English – 1MB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337,205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328,401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2,61%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99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English – 2MB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730,255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715,874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1,97%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1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English – 50MB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11,594,901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11,506,330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0,76%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476109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0B6E6B0-0AC5-F1D0-BFFA-0F93A8769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59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3E7999-BC3A-FE16-A1B8-DA2B047672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0A21AD1-7607-417C-94FE-3AEFA613EC4C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720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042501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features</a:t>
            </a:r>
            <a:r>
              <a:rPr lang="uk-UA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synchronization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E99D5B-18C1-45D9-A0DD-321850A85B1C}"/>
              </a:ext>
            </a:extLst>
          </p:cNvPr>
          <p:cNvSpPr txBox="1"/>
          <p:nvPr/>
        </p:nvSpPr>
        <p:spPr>
          <a:xfrm>
            <a:off x="521207" y="1659320"/>
            <a:ext cx="1105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Arithmetic code, ANS and Huffman codes are not </a:t>
            </a:r>
            <a:r>
              <a:rPr lang="en-US" sz="2800" dirty="0" err="1"/>
              <a:t>synchronizable</a:t>
            </a:r>
            <a:endParaRPr lang="uk-UA" sz="2800" dirty="0"/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9F066DDA-D120-46B5-B5F7-7934CF5AE8C5}"/>
              </a:ext>
            </a:extLst>
          </p:cNvPr>
          <p:cNvSpPr/>
          <p:nvPr/>
        </p:nvSpPr>
        <p:spPr>
          <a:xfrm>
            <a:off x="614888" y="2419079"/>
            <a:ext cx="7661238" cy="41237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4B126452-E89F-49A4-9BC0-265D05C39FB2}"/>
              </a:ext>
            </a:extLst>
          </p:cNvPr>
          <p:cNvGrpSpPr/>
          <p:nvPr/>
        </p:nvGrpSpPr>
        <p:grpSpPr>
          <a:xfrm>
            <a:off x="2883408" y="2419079"/>
            <a:ext cx="5378761" cy="412379"/>
            <a:chOff x="2935942" y="2205318"/>
            <a:chExt cx="5378761" cy="412379"/>
          </a:xfrm>
        </p:grpSpPr>
        <p:grpSp>
          <p:nvGrpSpPr>
            <p:cNvPr id="41" name="Групувати 40">
              <a:extLst>
                <a:ext uri="{FF2B5EF4-FFF2-40B4-BE49-F238E27FC236}">
                  <a16:creationId xmlns:a16="http://schemas.microsoft.com/office/drawing/2014/main" id="{662D358A-32A4-4FBE-B91C-9F22D4895132}"/>
                </a:ext>
              </a:extLst>
            </p:cNvPr>
            <p:cNvGrpSpPr/>
            <p:nvPr/>
          </p:nvGrpSpPr>
          <p:grpSpPr>
            <a:xfrm>
              <a:off x="2935942" y="2205318"/>
              <a:ext cx="3765132" cy="412378"/>
              <a:chOff x="2935942" y="3227669"/>
              <a:chExt cx="3765132" cy="412378"/>
            </a:xfrm>
          </p:grpSpPr>
          <p:cxnSp>
            <p:nvCxnSpPr>
              <p:cNvPr id="57" name="Пряма сполучна лінія 56">
                <a:extLst>
                  <a:ext uri="{FF2B5EF4-FFF2-40B4-BE49-F238E27FC236}">
                    <a16:creationId xmlns:a16="http://schemas.microsoft.com/office/drawing/2014/main" id="{D68958B1-55E2-48BF-B342-5D839F0DE483}"/>
                  </a:ext>
                </a:extLst>
              </p:cNvPr>
              <p:cNvCxnSpPr/>
              <p:nvPr/>
            </p:nvCxnSpPr>
            <p:spPr>
              <a:xfrm rot="5400000" flipH="1" flipV="1">
                <a:off x="2796989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 сполучна лінія 57">
                <a:extLst>
                  <a:ext uri="{FF2B5EF4-FFF2-40B4-BE49-F238E27FC236}">
                    <a16:creationId xmlns:a16="http://schemas.microsoft.com/office/drawing/2014/main" id="{741B4E32-9655-42EF-84EB-185FDBFE5F98}"/>
                  </a:ext>
                </a:extLst>
              </p:cNvPr>
              <p:cNvCxnSpPr/>
              <p:nvPr/>
            </p:nvCxnSpPr>
            <p:spPr>
              <a:xfrm rot="16200000" flipV="1">
                <a:off x="2931458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 сполучна лінія 58">
                <a:extLst>
                  <a:ext uri="{FF2B5EF4-FFF2-40B4-BE49-F238E27FC236}">
                    <a16:creationId xmlns:a16="http://schemas.microsoft.com/office/drawing/2014/main" id="{22566874-2771-437E-A663-0FFA45C7F252}"/>
                  </a:ext>
                </a:extLst>
              </p:cNvPr>
              <p:cNvCxnSpPr/>
              <p:nvPr/>
            </p:nvCxnSpPr>
            <p:spPr>
              <a:xfrm rot="5400000" flipH="1" flipV="1">
                <a:off x="3065927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 сполучна лінія 59">
                <a:extLst>
                  <a:ext uri="{FF2B5EF4-FFF2-40B4-BE49-F238E27FC236}">
                    <a16:creationId xmlns:a16="http://schemas.microsoft.com/office/drawing/2014/main" id="{4B140C3E-DC3A-438C-809E-DADCBEAFEFA8}"/>
                  </a:ext>
                </a:extLst>
              </p:cNvPr>
              <p:cNvCxnSpPr/>
              <p:nvPr/>
            </p:nvCxnSpPr>
            <p:spPr>
              <a:xfrm rot="16200000" flipV="1">
                <a:off x="3200396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 сполучна лінія 60">
                <a:extLst>
                  <a:ext uri="{FF2B5EF4-FFF2-40B4-BE49-F238E27FC236}">
                    <a16:creationId xmlns:a16="http://schemas.microsoft.com/office/drawing/2014/main" id="{9568EE20-70B8-46F6-9111-59C7BDDE4EF0}"/>
                  </a:ext>
                </a:extLst>
              </p:cNvPr>
              <p:cNvCxnSpPr/>
              <p:nvPr/>
            </p:nvCxnSpPr>
            <p:spPr>
              <a:xfrm rot="5400000" flipH="1" flipV="1">
                <a:off x="3334865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 сполучна лінія 61">
                <a:extLst>
                  <a:ext uri="{FF2B5EF4-FFF2-40B4-BE49-F238E27FC236}">
                    <a16:creationId xmlns:a16="http://schemas.microsoft.com/office/drawing/2014/main" id="{CF8F3EB6-B97B-4692-BE96-A145A1FCFDD9}"/>
                  </a:ext>
                </a:extLst>
              </p:cNvPr>
              <p:cNvCxnSpPr/>
              <p:nvPr/>
            </p:nvCxnSpPr>
            <p:spPr>
              <a:xfrm rot="16200000" flipV="1">
                <a:off x="3469334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 сполучна лінія 62">
                <a:extLst>
                  <a:ext uri="{FF2B5EF4-FFF2-40B4-BE49-F238E27FC236}">
                    <a16:creationId xmlns:a16="http://schemas.microsoft.com/office/drawing/2014/main" id="{25F2C899-90C5-465E-BF5D-2CC6C22EB545}"/>
                  </a:ext>
                </a:extLst>
              </p:cNvPr>
              <p:cNvCxnSpPr/>
              <p:nvPr/>
            </p:nvCxnSpPr>
            <p:spPr>
              <a:xfrm rot="5400000" flipH="1" flipV="1">
                <a:off x="3603803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 сполучна лінія 63">
                <a:extLst>
                  <a:ext uri="{FF2B5EF4-FFF2-40B4-BE49-F238E27FC236}">
                    <a16:creationId xmlns:a16="http://schemas.microsoft.com/office/drawing/2014/main" id="{4EA1160E-C1BE-4C67-8F4D-72948A9093DF}"/>
                  </a:ext>
                </a:extLst>
              </p:cNvPr>
              <p:cNvCxnSpPr/>
              <p:nvPr/>
            </p:nvCxnSpPr>
            <p:spPr>
              <a:xfrm rot="16200000" flipV="1">
                <a:off x="3738272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 сполучна лінія 64">
                <a:extLst>
                  <a:ext uri="{FF2B5EF4-FFF2-40B4-BE49-F238E27FC236}">
                    <a16:creationId xmlns:a16="http://schemas.microsoft.com/office/drawing/2014/main" id="{2BD721C2-29B6-4CA9-8BD7-393DE6CF64A2}"/>
                  </a:ext>
                </a:extLst>
              </p:cNvPr>
              <p:cNvCxnSpPr/>
              <p:nvPr/>
            </p:nvCxnSpPr>
            <p:spPr>
              <a:xfrm rot="5400000" flipH="1" flipV="1">
                <a:off x="3603803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 сполучна лінія 65">
                <a:extLst>
                  <a:ext uri="{FF2B5EF4-FFF2-40B4-BE49-F238E27FC236}">
                    <a16:creationId xmlns:a16="http://schemas.microsoft.com/office/drawing/2014/main" id="{662E6F55-0B20-41D2-AA8E-74314B7F5AA9}"/>
                  </a:ext>
                </a:extLst>
              </p:cNvPr>
              <p:cNvCxnSpPr/>
              <p:nvPr/>
            </p:nvCxnSpPr>
            <p:spPr>
              <a:xfrm rot="16200000" flipV="1">
                <a:off x="3738272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 сполучна лінія 66">
                <a:extLst>
                  <a:ext uri="{FF2B5EF4-FFF2-40B4-BE49-F238E27FC236}">
                    <a16:creationId xmlns:a16="http://schemas.microsoft.com/office/drawing/2014/main" id="{B2C33D03-B088-4128-9D83-957EA8F6DA15}"/>
                  </a:ext>
                </a:extLst>
              </p:cNvPr>
              <p:cNvCxnSpPr/>
              <p:nvPr/>
            </p:nvCxnSpPr>
            <p:spPr>
              <a:xfrm rot="5400000" flipH="1" flipV="1">
                <a:off x="3872741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 сполучна лінія 67">
                <a:extLst>
                  <a:ext uri="{FF2B5EF4-FFF2-40B4-BE49-F238E27FC236}">
                    <a16:creationId xmlns:a16="http://schemas.microsoft.com/office/drawing/2014/main" id="{87257603-A5B2-40D7-A8AF-F58A0DE2FD8D}"/>
                  </a:ext>
                </a:extLst>
              </p:cNvPr>
              <p:cNvCxnSpPr/>
              <p:nvPr/>
            </p:nvCxnSpPr>
            <p:spPr>
              <a:xfrm rot="16200000" flipV="1">
                <a:off x="4007210" y="336662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 сполучна лінія 68">
                <a:extLst>
                  <a:ext uri="{FF2B5EF4-FFF2-40B4-BE49-F238E27FC236}">
                    <a16:creationId xmlns:a16="http://schemas.microsoft.com/office/drawing/2014/main" id="{8F3DA731-6BF9-4011-94F6-207F931D9E2C}"/>
                  </a:ext>
                </a:extLst>
              </p:cNvPr>
              <p:cNvCxnSpPr/>
              <p:nvPr/>
            </p:nvCxnSpPr>
            <p:spPr>
              <a:xfrm rot="5400000" flipH="1" flipV="1">
                <a:off x="4141679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 сполучна лінія 69">
                <a:extLst>
                  <a:ext uri="{FF2B5EF4-FFF2-40B4-BE49-F238E27FC236}">
                    <a16:creationId xmlns:a16="http://schemas.microsoft.com/office/drawing/2014/main" id="{99C09231-6FA5-4706-B9BF-0C464DDCE62D}"/>
                  </a:ext>
                </a:extLst>
              </p:cNvPr>
              <p:cNvCxnSpPr/>
              <p:nvPr/>
            </p:nvCxnSpPr>
            <p:spPr>
              <a:xfrm rot="16200000" flipV="1">
                <a:off x="4276148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 сполучна лінія 70">
                <a:extLst>
                  <a:ext uri="{FF2B5EF4-FFF2-40B4-BE49-F238E27FC236}">
                    <a16:creationId xmlns:a16="http://schemas.microsoft.com/office/drawing/2014/main" id="{4DB4CB42-7F89-432C-B345-5917AE146E64}"/>
                  </a:ext>
                </a:extLst>
              </p:cNvPr>
              <p:cNvCxnSpPr/>
              <p:nvPr/>
            </p:nvCxnSpPr>
            <p:spPr>
              <a:xfrm rot="5400000" flipH="1" flipV="1">
                <a:off x="4410617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 сполучна лінія 71">
                <a:extLst>
                  <a:ext uri="{FF2B5EF4-FFF2-40B4-BE49-F238E27FC236}">
                    <a16:creationId xmlns:a16="http://schemas.microsoft.com/office/drawing/2014/main" id="{ED1D4215-2C3D-465B-99B6-A595FF96045A}"/>
                  </a:ext>
                </a:extLst>
              </p:cNvPr>
              <p:cNvCxnSpPr/>
              <p:nvPr/>
            </p:nvCxnSpPr>
            <p:spPr>
              <a:xfrm rot="16200000" flipV="1">
                <a:off x="4545086" y="3366622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 сполучна лінія 72">
                <a:extLst>
                  <a:ext uri="{FF2B5EF4-FFF2-40B4-BE49-F238E27FC236}">
                    <a16:creationId xmlns:a16="http://schemas.microsoft.com/office/drawing/2014/main" id="{52074F5D-7E78-47CB-9A5C-837EDA02F3A9}"/>
                  </a:ext>
                </a:extLst>
              </p:cNvPr>
              <p:cNvCxnSpPr/>
              <p:nvPr/>
            </p:nvCxnSpPr>
            <p:spPr>
              <a:xfrm rot="5400000" flipH="1" flipV="1">
                <a:off x="4679555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 сполучна лінія 73">
                <a:extLst>
                  <a:ext uri="{FF2B5EF4-FFF2-40B4-BE49-F238E27FC236}">
                    <a16:creationId xmlns:a16="http://schemas.microsoft.com/office/drawing/2014/main" id="{BFDEBCAC-68D3-4634-9A47-0A7AA7016D71}"/>
                  </a:ext>
                </a:extLst>
              </p:cNvPr>
              <p:cNvCxnSpPr/>
              <p:nvPr/>
            </p:nvCxnSpPr>
            <p:spPr>
              <a:xfrm rot="16200000" flipV="1">
                <a:off x="4814024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 сполучна лінія 74">
                <a:extLst>
                  <a:ext uri="{FF2B5EF4-FFF2-40B4-BE49-F238E27FC236}">
                    <a16:creationId xmlns:a16="http://schemas.microsoft.com/office/drawing/2014/main" id="{AC4FF39C-E414-4050-86BD-73E4A324728D}"/>
                  </a:ext>
                </a:extLst>
              </p:cNvPr>
              <p:cNvCxnSpPr/>
              <p:nvPr/>
            </p:nvCxnSpPr>
            <p:spPr>
              <a:xfrm rot="5400000" flipH="1" flipV="1">
                <a:off x="4948493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 сполучна лінія 75">
                <a:extLst>
                  <a:ext uri="{FF2B5EF4-FFF2-40B4-BE49-F238E27FC236}">
                    <a16:creationId xmlns:a16="http://schemas.microsoft.com/office/drawing/2014/main" id="{04CC9350-71FB-4960-A123-BB2F32A05C17}"/>
                  </a:ext>
                </a:extLst>
              </p:cNvPr>
              <p:cNvCxnSpPr/>
              <p:nvPr/>
            </p:nvCxnSpPr>
            <p:spPr>
              <a:xfrm rot="16200000" flipV="1">
                <a:off x="5082962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 сполучна лінія 76">
                <a:extLst>
                  <a:ext uri="{FF2B5EF4-FFF2-40B4-BE49-F238E27FC236}">
                    <a16:creationId xmlns:a16="http://schemas.microsoft.com/office/drawing/2014/main" id="{B46282D5-2214-4EB0-A450-74FC37028C48}"/>
                  </a:ext>
                </a:extLst>
              </p:cNvPr>
              <p:cNvCxnSpPr/>
              <p:nvPr/>
            </p:nvCxnSpPr>
            <p:spPr>
              <a:xfrm rot="5400000" flipH="1" flipV="1">
                <a:off x="5217431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 сполучна лінія 77">
                <a:extLst>
                  <a:ext uri="{FF2B5EF4-FFF2-40B4-BE49-F238E27FC236}">
                    <a16:creationId xmlns:a16="http://schemas.microsoft.com/office/drawing/2014/main" id="{D0CA5EEF-1795-4AD3-A204-0E83E9039D11}"/>
                  </a:ext>
                </a:extLst>
              </p:cNvPr>
              <p:cNvCxnSpPr/>
              <p:nvPr/>
            </p:nvCxnSpPr>
            <p:spPr>
              <a:xfrm rot="16200000" flipV="1">
                <a:off x="5351900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 сполучна лінія 78">
                <a:extLst>
                  <a:ext uri="{FF2B5EF4-FFF2-40B4-BE49-F238E27FC236}">
                    <a16:creationId xmlns:a16="http://schemas.microsoft.com/office/drawing/2014/main" id="{71CA1CEC-57CC-4A09-915A-EF5FDE070DB4}"/>
                  </a:ext>
                </a:extLst>
              </p:cNvPr>
              <p:cNvCxnSpPr/>
              <p:nvPr/>
            </p:nvCxnSpPr>
            <p:spPr>
              <a:xfrm rot="5400000" flipH="1" flipV="1">
                <a:off x="5486369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 сполучна лінія 79">
                <a:extLst>
                  <a:ext uri="{FF2B5EF4-FFF2-40B4-BE49-F238E27FC236}">
                    <a16:creationId xmlns:a16="http://schemas.microsoft.com/office/drawing/2014/main" id="{87FD913D-8F23-4422-B0DE-797A6B4604BD}"/>
                  </a:ext>
                </a:extLst>
              </p:cNvPr>
              <p:cNvCxnSpPr/>
              <p:nvPr/>
            </p:nvCxnSpPr>
            <p:spPr>
              <a:xfrm rot="16200000" flipV="1">
                <a:off x="5620838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 сполучна лінія 80">
                <a:extLst>
                  <a:ext uri="{FF2B5EF4-FFF2-40B4-BE49-F238E27FC236}">
                    <a16:creationId xmlns:a16="http://schemas.microsoft.com/office/drawing/2014/main" id="{55CD5DF7-7421-46C2-8FE3-0A81C8A9FA0E}"/>
                  </a:ext>
                </a:extLst>
              </p:cNvPr>
              <p:cNvCxnSpPr/>
              <p:nvPr/>
            </p:nvCxnSpPr>
            <p:spPr>
              <a:xfrm rot="5400000" flipH="1" flipV="1">
                <a:off x="5486369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 сполучна лінія 81">
                <a:extLst>
                  <a:ext uri="{FF2B5EF4-FFF2-40B4-BE49-F238E27FC236}">
                    <a16:creationId xmlns:a16="http://schemas.microsoft.com/office/drawing/2014/main" id="{27DC76C5-620C-410A-A501-79B64BAE002A}"/>
                  </a:ext>
                </a:extLst>
              </p:cNvPr>
              <p:cNvCxnSpPr/>
              <p:nvPr/>
            </p:nvCxnSpPr>
            <p:spPr>
              <a:xfrm rot="16200000" flipV="1">
                <a:off x="5620838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 сполучна лінія 82">
                <a:extLst>
                  <a:ext uri="{FF2B5EF4-FFF2-40B4-BE49-F238E27FC236}">
                    <a16:creationId xmlns:a16="http://schemas.microsoft.com/office/drawing/2014/main" id="{32A20651-E1D0-457A-9941-3B4F0DC8A536}"/>
                  </a:ext>
                </a:extLst>
              </p:cNvPr>
              <p:cNvCxnSpPr/>
              <p:nvPr/>
            </p:nvCxnSpPr>
            <p:spPr>
              <a:xfrm rot="5400000" flipH="1" flipV="1">
                <a:off x="5755307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 сполучна лінія 83">
                <a:extLst>
                  <a:ext uri="{FF2B5EF4-FFF2-40B4-BE49-F238E27FC236}">
                    <a16:creationId xmlns:a16="http://schemas.microsoft.com/office/drawing/2014/main" id="{403F9D5C-66F1-474A-A722-FB21A4EB7CE3}"/>
                  </a:ext>
                </a:extLst>
              </p:cNvPr>
              <p:cNvCxnSpPr/>
              <p:nvPr/>
            </p:nvCxnSpPr>
            <p:spPr>
              <a:xfrm rot="16200000" flipV="1">
                <a:off x="5889776" y="3366625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 сполучна лінія 84">
                <a:extLst>
                  <a:ext uri="{FF2B5EF4-FFF2-40B4-BE49-F238E27FC236}">
                    <a16:creationId xmlns:a16="http://schemas.microsoft.com/office/drawing/2014/main" id="{80819CFB-59DB-4DA6-A85A-B09C925A4263}"/>
                  </a:ext>
                </a:extLst>
              </p:cNvPr>
              <p:cNvCxnSpPr/>
              <p:nvPr/>
            </p:nvCxnSpPr>
            <p:spPr>
              <a:xfrm rot="5400000" flipH="1" flipV="1">
                <a:off x="6024245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 сполучна лінія 85">
                <a:extLst>
                  <a:ext uri="{FF2B5EF4-FFF2-40B4-BE49-F238E27FC236}">
                    <a16:creationId xmlns:a16="http://schemas.microsoft.com/office/drawing/2014/main" id="{C3C16792-71CB-4BD6-B563-40C5EF2B2C7E}"/>
                  </a:ext>
                </a:extLst>
              </p:cNvPr>
              <p:cNvCxnSpPr/>
              <p:nvPr/>
            </p:nvCxnSpPr>
            <p:spPr>
              <a:xfrm rot="16200000" flipV="1">
                <a:off x="6158714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 сполучна лінія 86">
                <a:extLst>
                  <a:ext uri="{FF2B5EF4-FFF2-40B4-BE49-F238E27FC236}">
                    <a16:creationId xmlns:a16="http://schemas.microsoft.com/office/drawing/2014/main" id="{9CC7F0D9-A09B-48CE-A41C-AF0E189C6C0F}"/>
                  </a:ext>
                </a:extLst>
              </p:cNvPr>
              <p:cNvCxnSpPr/>
              <p:nvPr/>
            </p:nvCxnSpPr>
            <p:spPr>
              <a:xfrm rot="5400000" flipH="1" flipV="1">
                <a:off x="6293183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 сполучна лінія 87">
                <a:extLst>
                  <a:ext uri="{FF2B5EF4-FFF2-40B4-BE49-F238E27FC236}">
                    <a16:creationId xmlns:a16="http://schemas.microsoft.com/office/drawing/2014/main" id="{74F347C6-FEF9-4316-A0BC-0618916608A7}"/>
                  </a:ext>
                </a:extLst>
              </p:cNvPr>
              <p:cNvCxnSpPr/>
              <p:nvPr/>
            </p:nvCxnSpPr>
            <p:spPr>
              <a:xfrm rot="16200000" flipV="1">
                <a:off x="6427652" y="336662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увати 41">
              <a:extLst>
                <a:ext uri="{FF2B5EF4-FFF2-40B4-BE49-F238E27FC236}">
                  <a16:creationId xmlns:a16="http://schemas.microsoft.com/office/drawing/2014/main" id="{1103B335-E978-4204-A510-5FF91907B229}"/>
                </a:ext>
              </a:extLst>
            </p:cNvPr>
            <p:cNvGrpSpPr/>
            <p:nvPr/>
          </p:nvGrpSpPr>
          <p:grpSpPr>
            <a:xfrm>
              <a:off x="6701075" y="2205321"/>
              <a:ext cx="1613628" cy="412376"/>
              <a:chOff x="5087447" y="3363560"/>
              <a:chExt cx="1613628" cy="412376"/>
            </a:xfrm>
          </p:grpSpPr>
          <p:cxnSp>
            <p:nvCxnSpPr>
              <p:cNvPr id="43" name="Пряма сполучна лінія 42">
                <a:extLst>
                  <a:ext uri="{FF2B5EF4-FFF2-40B4-BE49-F238E27FC236}">
                    <a16:creationId xmlns:a16="http://schemas.microsoft.com/office/drawing/2014/main" id="{C14ECB4B-F34A-4B90-90AF-EBF5904769AE}"/>
                  </a:ext>
                </a:extLst>
              </p:cNvPr>
              <p:cNvCxnSpPr/>
              <p:nvPr/>
            </p:nvCxnSpPr>
            <p:spPr>
              <a:xfrm rot="5400000" flipH="1" flipV="1">
                <a:off x="4948494" y="350251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 сполучна лінія 43">
                <a:extLst>
                  <a:ext uri="{FF2B5EF4-FFF2-40B4-BE49-F238E27FC236}">
                    <a16:creationId xmlns:a16="http://schemas.microsoft.com/office/drawing/2014/main" id="{4115A9AB-9928-40BA-A553-FE906A722CCB}"/>
                  </a:ext>
                </a:extLst>
              </p:cNvPr>
              <p:cNvCxnSpPr/>
              <p:nvPr/>
            </p:nvCxnSpPr>
            <p:spPr>
              <a:xfrm rot="16200000" flipV="1">
                <a:off x="5082963" y="350251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44">
                <a:extLst>
                  <a:ext uri="{FF2B5EF4-FFF2-40B4-BE49-F238E27FC236}">
                    <a16:creationId xmlns:a16="http://schemas.microsoft.com/office/drawing/2014/main" id="{B0558CA4-435F-46ED-9A5C-64DA26A93FEA}"/>
                  </a:ext>
                </a:extLst>
              </p:cNvPr>
              <p:cNvCxnSpPr/>
              <p:nvPr/>
            </p:nvCxnSpPr>
            <p:spPr>
              <a:xfrm rot="5400000" flipH="1" flipV="1">
                <a:off x="5217432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45">
                <a:extLst>
                  <a:ext uri="{FF2B5EF4-FFF2-40B4-BE49-F238E27FC236}">
                    <a16:creationId xmlns:a16="http://schemas.microsoft.com/office/drawing/2014/main" id="{FDFDFEEF-E750-4559-807B-2F3D3B026F38}"/>
                  </a:ext>
                </a:extLst>
              </p:cNvPr>
              <p:cNvCxnSpPr/>
              <p:nvPr/>
            </p:nvCxnSpPr>
            <p:spPr>
              <a:xfrm rot="16200000" flipV="1">
                <a:off x="5351901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 сполучна лінія 46">
                <a:extLst>
                  <a:ext uri="{FF2B5EF4-FFF2-40B4-BE49-F238E27FC236}">
                    <a16:creationId xmlns:a16="http://schemas.microsoft.com/office/drawing/2014/main" id="{6133586F-7999-4A27-81CA-6D5F53DAF5D1}"/>
                  </a:ext>
                </a:extLst>
              </p:cNvPr>
              <p:cNvCxnSpPr/>
              <p:nvPr/>
            </p:nvCxnSpPr>
            <p:spPr>
              <a:xfrm rot="5400000" flipH="1" flipV="1">
                <a:off x="5486370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сполучна лінія 47">
                <a:extLst>
                  <a:ext uri="{FF2B5EF4-FFF2-40B4-BE49-F238E27FC236}">
                    <a16:creationId xmlns:a16="http://schemas.microsoft.com/office/drawing/2014/main" id="{FB10336A-33FF-48B8-B2D2-62D3B7103427}"/>
                  </a:ext>
                </a:extLst>
              </p:cNvPr>
              <p:cNvCxnSpPr/>
              <p:nvPr/>
            </p:nvCxnSpPr>
            <p:spPr>
              <a:xfrm rot="16200000" flipV="1">
                <a:off x="5620839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 сполучна лінія 48">
                <a:extLst>
                  <a:ext uri="{FF2B5EF4-FFF2-40B4-BE49-F238E27FC236}">
                    <a16:creationId xmlns:a16="http://schemas.microsoft.com/office/drawing/2014/main" id="{A8AF27B7-D644-43A9-9E03-76746BFFC6B1}"/>
                  </a:ext>
                </a:extLst>
              </p:cNvPr>
              <p:cNvCxnSpPr/>
              <p:nvPr/>
            </p:nvCxnSpPr>
            <p:spPr>
              <a:xfrm rot="5400000" flipH="1" flipV="1">
                <a:off x="5486370" y="350251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>
                <a:extLst>
                  <a:ext uri="{FF2B5EF4-FFF2-40B4-BE49-F238E27FC236}">
                    <a16:creationId xmlns:a16="http://schemas.microsoft.com/office/drawing/2014/main" id="{D0100921-841D-4192-9785-76AF94E0A477}"/>
                  </a:ext>
                </a:extLst>
              </p:cNvPr>
              <p:cNvCxnSpPr/>
              <p:nvPr/>
            </p:nvCxnSpPr>
            <p:spPr>
              <a:xfrm rot="16200000" flipV="1">
                <a:off x="5620839" y="350251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 сполучна лінія 50">
                <a:extLst>
                  <a:ext uri="{FF2B5EF4-FFF2-40B4-BE49-F238E27FC236}">
                    <a16:creationId xmlns:a16="http://schemas.microsoft.com/office/drawing/2014/main" id="{B7E8B857-DB67-42B2-B471-45D9FABA589A}"/>
                  </a:ext>
                </a:extLst>
              </p:cNvPr>
              <p:cNvCxnSpPr/>
              <p:nvPr/>
            </p:nvCxnSpPr>
            <p:spPr>
              <a:xfrm rot="5400000" flipH="1" flipV="1">
                <a:off x="5755308" y="350251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51">
                <a:extLst>
                  <a:ext uri="{FF2B5EF4-FFF2-40B4-BE49-F238E27FC236}">
                    <a16:creationId xmlns:a16="http://schemas.microsoft.com/office/drawing/2014/main" id="{4C6A71F1-62A7-4590-A842-14552386876B}"/>
                  </a:ext>
                </a:extLst>
              </p:cNvPr>
              <p:cNvCxnSpPr/>
              <p:nvPr/>
            </p:nvCxnSpPr>
            <p:spPr>
              <a:xfrm rot="16200000" flipV="1">
                <a:off x="5889777" y="3502514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 сполучна лінія 52">
                <a:extLst>
                  <a:ext uri="{FF2B5EF4-FFF2-40B4-BE49-F238E27FC236}">
                    <a16:creationId xmlns:a16="http://schemas.microsoft.com/office/drawing/2014/main" id="{C1E4B61D-1CE5-4EC8-8E7D-FF0C67689494}"/>
                  </a:ext>
                </a:extLst>
              </p:cNvPr>
              <p:cNvCxnSpPr/>
              <p:nvPr/>
            </p:nvCxnSpPr>
            <p:spPr>
              <a:xfrm rot="5400000" flipH="1" flipV="1">
                <a:off x="6024246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 сполучна лінія 53">
                <a:extLst>
                  <a:ext uri="{FF2B5EF4-FFF2-40B4-BE49-F238E27FC236}">
                    <a16:creationId xmlns:a16="http://schemas.microsoft.com/office/drawing/2014/main" id="{32873DF7-0245-427B-BFF1-6BE009D482E5}"/>
                  </a:ext>
                </a:extLst>
              </p:cNvPr>
              <p:cNvCxnSpPr/>
              <p:nvPr/>
            </p:nvCxnSpPr>
            <p:spPr>
              <a:xfrm rot="16200000" flipV="1">
                <a:off x="6158715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 сполучна лінія 54">
                <a:extLst>
                  <a:ext uri="{FF2B5EF4-FFF2-40B4-BE49-F238E27FC236}">
                    <a16:creationId xmlns:a16="http://schemas.microsoft.com/office/drawing/2014/main" id="{6F379181-E968-4181-BF55-190AECC42C15}"/>
                  </a:ext>
                </a:extLst>
              </p:cNvPr>
              <p:cNvCxnSpPr/>
              <p:nvPr/>
            </p:nvCxnSpPr>
            <p:spPr>
              <a:xfrm rot="5400000" flipH="1" flipV="1">
                <a:off x="6293184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 сполучна лінія 55">
                <a:extLst>
                  <a:ext uri="{FF2B5EF4-FFF2-40B4-BE49-F238E27FC236}">
                    <a16:creationId xmlns:a16="http://schemas.microsoft.com/office/drawing/2014/main" id="{F77E6847-B451-4667-9216-F29F3D6039F7}"/>
                  </a:ext>
                </a:extLst>
              </p:cNvPr>
              <p:cNvCxnSpPr/>
              <p:nvPr/>
            </p:nvCxnSpPr>
            <p:spPr>
              <a:xfrm rot="16200000" flipV="1">
                <a:off x="6427653" y="3502513"/>
                <a:ext cx="412375" cy="134469"/>
              </a:xfrm>
              <a:prstGeom prst="line">
                <a:avLst/>
              </a:prstGeom>
              <a:ln w="25400">
                <a:solidFill>
                  <a:srgbClr val="D247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58E5C79E-ABEC-475B-BB85-4017E054776A}"/>
              </a:ext>
            </a:extLst>
          </p:cNvPr>
          <p:cNvGrpSpPr/>
          <p:nvPr/>
        </p:nvGrpSpPr>
        <p:grpSpPr>
          <a:xfrm>
            <a:off x="2545886" y="2842661"/>
            <a:ext cx="1333500" cy="536972"/>
            <a:chOff x="2598420" y="2628900"/>
            <a:chExt cx="1333500" cy="536972"/>
          </a:xfrm>
        </p:grpSpPr>
        <p:sp>
          <p:nvSpPr>
            <p:cNvPr id="90" name="Рівнобедрений трикутник 89">
              <a:extLst>
                <a:ext uri="{FF2B5EF4-FFF2-40B4-BE49-F238E27FC236}">
                  <a16:creationId xmlns:a16="http://schemas.microsoft.com/office/drawing/2014/main" id="{893A52C7-C790-4F76-A58A-59E12F8708A4}"/>
                </a:ext>
              </a:extLst>
            </p:cNvPr>
            <p:cNvSpPr/>
            <p:nvPr/>
          </p:nvSpPr>
          <p:spPr>
            <a:xfrm>
              <a:off x="2811780" y="2628900"/>
              <a:ext cx="236220" cy="20363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rgbClr val="DD4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D7EC16-E545-4A88-A549-308E8A7B1A03}"/>
                </a:ext>
              </a:extLst>
            </p:cNvPr>
            <p:cNvSpPr txBox="1"/>
            <p:nvPr/>
          </p:nvSpPr>
          <p:spPr>
            <a:xfrm>
              <a:off x="2598420" y="2796540"/>
              <a:ext cx="1333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D462F"/>
                  </a:solidFill>
                </a:rPr>
                <a:t>error</a:t>
              </a:r>
              <a:endParaRPr lang="uk-UA" dirty="0">
                <a:solidFill>
                  <a:srgbClr val="DD462F"/>
                </a:solidFill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1DF3AFD5-76F6-4391-8C6E-A3F0B8FD30F9}"/>
              </a:ext>
            </a:extLst>
          </p:cNvPr>
          <p:cNvSpPr txBox="1"/>
          <p:nvPr/>
        </p:nvSpPr>
        <p:spPr>
          <a:xfrm>
            <a:off x="517930" y="4518035"/>
            <a:ext cx="1096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Codes with delimiters are </a:t>
            </a:r>
            <a:r>
              <a:rPr lang="en-US" sz="2800" dirty="0" err="1"/>
              <a:t>synchronizable</a:t>
            </a:r>
            <a:r>
              <a:rPr lang="en-US" sz="2800" dirty="0"/>
              <a:t> </a:t>
            </a:r>
            <a:endParaRPr lang="uk-UA" sz="2800" dirty="0"/>
          </a:p>
        </p:txBody>
      </p:sp>
      <p:sp>
        <p:nvSpPr>
          <p:cNvPr id="93" name="Прямокутник 92">
            <a:extLst>
              <a:ext uri="{FF2B5EF4-FFF2-40B4-BE49-F238E27FC236}">
                <a16:creationId xmlns:a16="http://schemas.microsoft.com/office/drawing/2014/main" id="{42CBB303-F202-46F9-AC9E-D48AE4124B9E}"/>
              </a:ext>
            </a:extLst>
          </p:cNvPr>
          <p:cNvSpPr/>
          <p:nvPr/>
        </p:nvSpPr>
        <p:spPr>
          <a:xfrm>
            <a:off x="614888" y="5223239"/>
            <a:ext cx="7661238" cy="41237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919BD1EB-8329-4B8B-8A17-042DA4388065}"/>
              </a:ext>
            </a:extLst>
          </p:cNvPr>
          <p:cNvGrpSpPr/>
          <p:nvPr/>
        </p:nvGrpSpPr>
        <p:grpSpPr>
          <a:xfrm>
            <a:off x="2876641" y="5230862"/>
            <a:ext cx="806814" cy="412376"/>
            <a:chOff x="2929175" y="4826601"/>
            <a:chExt cx="806814" cy="412376"/>
          </a:xfrm>
        </p:grpSpPr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DB58E344-8166-4CD7-BC08-0CB53BF38D76}"/>
                </a:ext>
              </a:extLst>
            </p:cNvPr>
            <p:cNvCxnSpPr/>
            <p:nvPr/>
          </p:nvCxnSpPr>
          <p:spPr>
            <a:xfrm rot="5400000" flipH="1" flipV="1">
              <a:off x="2790222" y="4965555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75B69C5F-EE01-4983-AAD6-7E32258A4150}"/>
                </a:ext>
              </a:extLst>
            </p:cNvPr>
            <p:cNvCxnSpPr/>
            <p:nvPr/>
          </p:nvCxnSpPr>
          <p:spPr>
            <a:xfrm rot="16200000" flipV="1">
              <a:off x="2924691" y="4965555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14E7056F-23CC-4E04-881F-DA2C46DC9C53}"/>
                </a:ext>
              </a:extLst>
            </p:cNvPr>
            <p:cNvCxnSpPr/>
            <p:nvPr/>
          </p:nvCxnSpPr>
          <p:spPr>
            <a:xfrm rot="5400000" flipH="1" flipV="1">
              <a:off x="3059160" y="4965554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96DA253F-E10C-4394-832B-8BA1FA795322}"/>
                </a:ext>
              </a:extLst>
            </p:cNvPr>
            <p:cNvCxnSpPr/>
            <p:nvPr/>
          </p:nvCxnSpPr>
          <p:spPr>
            <a:xfrm rot="16200000" flipV="1">
              <a:off x="3193629" y="4965554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>
              <a:extLst>
                <a:ext uri="{FF2B5EF4-FFF2-40B4-BE49-F238E27FC236}">
                  <a16:creationId xmlns:a16="http://schemas.microsoft.com/office/drawing/2014/main" id="{681C1DB3-4675-4C75-9E58-532B94FA59D4}"/>
                </a:ext>
              </a:extLst>
            </p:cNvPr>
            <p:cNvCxnSpPr/>
            <p:nvPr/>
          </p:nvCxnSpPr>
          <p:spPr>
            <a:xfrm rot="5400000" flipH="1" flipV="1">
              <a:off x="3328098" y="4965554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 сполучна лінія 99">
              <a:extLst>
                <a:ext uri="{FF2B5EF4-FFF2-40B4-BE49-F238E27FC236}">
                  <a16:creationId xmlns:a16="http://schemas.microsoft.com/office/drawing/2014/main" id="{E6F0DB60-9A4C-45C9-8D4B-07B7A652084F}"/>
                </a:ext>
              </a:extLst>
            </p:cNvPr>
            <p:cNvCxnSpPr/>
            <p:nvPr/>
          </p:nvCxnSpPr>
          <p:spPr>
            <a:xfrm rot="16200000" flipV="1">
              <a:off x="3462567" y="4965554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 сполучна лінія 100">
              <a:extLst>
                <a:ext uri="{FF2B5EF4-FFF2-40B4-BE49-F238E27FC236}">
                  <a16:creationId xmlns:a16="http://schemas.microsoft.com/office/drawing/2014/main" id="{37CF9647-0E5D-4EE0-935D-6E475A3ED7B0}"/>
                </a:ext>
              </a:extLst>
            </p:cNvPr>
            <p:cNvCxnSpPr/>
            <p:nvPr/>
          </p:nvCxnSpPr>
          <p:spPr>
            <a:xfrm rot="5400000" flipH="1" flipV="1">
              <a:off x="3328098" y="4965555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 сполучна лінія 101">
              <a:extLst>
                <a:ext uri="{FF2B5EF4-FFF2-40B4-BE49-F238E27FC236}">
                  <a16:creationId xmlns:a16="http://schemas.microsoft.com/office/drawing/2014/main" id="{24E52336-4CCF-4A0A-90B5-7F880888AB75}"/>
                </a:ext>
              </a:extLst>
            </p:cNvPr>
            <p:cNvCxnSpPr/>
            <p:nvPr/>
          </p:nvCxnSpPr>
          <p:spPr>
            <a:xfrm rot="16200000" flipV="1">
              <a:off x="3462567" y="4965555"/>
              <a:ext cx="412375" cy="134469"/>
            </a:xfrm>
            <a:prstGeom prst="line">
              <a:avLst/>
            </a:prstGeom>
            <a:ln w="25400">
              <a:solidFill>
                <a:srgbClr val="D24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увати 102">
            <a:extLst>
              <a:ext uri="{FF2B5EF4-FFF2-40B4-BE49-F238E27FC236}">
                <a16:creationId xmlns:a16="http://schemas.microsoft.com/office/drawing/2014/main" id="{02196D12-7E85-400B-B2CE-87BC45EA63E2}"/>
              </a:ext>
            </a:extLst>
          </p:cNvPr>
          <p:cNvGrpSpPr/>
          <p:nvPr/>
        </p:nvGrpSpPr>
        <p:grpSpPr>
          <a:xfrm>
            <a:off x="2545886" y="5646821"/>
            <a:ext cx="1333500" cy="536972"/>
            <a:chOff x="2598420" y="2628900"/>
            <a:chExt cx="1333500" cy="536972"/>
          </a:xfrm>
        </p:grpSpPr>
        <p:sp>
          <p:nvSpPr>
            <p:cNvPr id="104" name="Рівнобедрений трикутник 103">
              <a:extLst>
                <a:ext uri="{FF2B5EF4-FFF2-40B4-BE49-F238E27FC236}">
                  <a16:creationId xmlns:a16="http://schemas.microsoft.com/office/drawing/2014/main" id="{DFC94F60-B7B9-4037-9971-75FC834BD4C0}"/>
                </a:ext>
              </a:extLst>
            </p:cNvPr>
            <p:cNvSpPr/>
            <p:nvPr/>
          </p:nvSpPr>
          <p:spPr>
            <a:xfrm>
              <a:off x="2811780" y="2628900"/>
              <a:ext cx="236220" cy="20363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rgbClr val="DD4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F852198-AE92-4DA2-9A3F-EB1E8C6CDB1B}"/>
                </a:ext>
              </a:extLst>
            </p:cNvPr>
            <p:cNvSpPr txBox="1"/>
            <p:nvPr/>
          </p:nvSpPr>
          <p:spPr>
            <a:xfrm>
              <a:off x="2598420" y="2796540"/>
              <a:ext cx="1333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4726"/>
                  </a:solidFill>
                </a:rPr>
                <a:t>error</a:t>
              </a:r>
              <a:endParaRPr lang="uk-UA" dirty="0">
                <a:solidFill>
                  <a:srgbClr val="D24726"/>
                </a:solidFill>
              </a:endParaRPr>
            </a:p>
          </p:txBody>
        </p:sp>
      </p:grpSp>
      <p:sp>
        <p:nvSpPr>
          <p:cNvPr id="106" name="Прямокутник 105">
            <a:extLst>
              <a:ext uri="{FF2B5EF4-FFF2-40B4-BE49-F238E27FC236}">
                <a16:creationId xmlns:a16="http://schemas.microsoft.com/office/drawing/2014/main" id="{E880DF78-3C64-474A-AE28-AE02F079A665}"/>
              </a:ext>
            </a:extLst>
          </p:cNvPr>
          <p:cNvSpPr/>
          <p:nvPr/>
        </p:nvSpPr>
        <p:spPr>
          <a:xfrm>
            <a:off x="1555286" y="5220101"/>
            <a:ext cx="99060" cy="411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7" name="Прямокутник 106">
            <a:extLst>
              <a:ext uri="{FF2B5EF4-FFF2-40B4-BE49-F238E27FC236}">
                <a16:creationId xmlns:a16="http://schemas.microsoft.com/office/drawing/2014/main" id="{72F4C0B4-E3E6-4592-B1EC-88CC0F6B065F}"/>
              </a:ext>
            </a:extLst>
          </p:cNvPr>
          <p:cNvSpPr/>
          <p:nvPr/>
        </p:nvSpPr>
        <p:spPr>
          <a:xfrm>
            <a:off x="3688886" y="5220101"/>
            <a:ext cx="99060" cy="411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Прямокутник 107">
            <a:extLst>
              <a:ext uri="{FF2B5EF4-FFF2-40B4-BE49-F238E27FC236}">
                <a16:creationId xmlns:a16="http://schemas.microsoft.com/office/drawing/2014/main" id="{C257A27D-5D4A-4112-A6A0-31BBA6B7BC90}"/>
              </a:ext>
            </a:extLst>
          </p:cNvPr>
          <p:cNvSpPr/>
          <p:nvPr/>
        </p:nvSpPr>
        <p:spPr>
          <a:xfrm>
            <a:off x="5906306" y="5220101"/>
            <a:ext cx="99060" cy="411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D2293D9-7B2F-4516-5AF8-59F7FB79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C2446C-350D-04CE-065A-CB0590651E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E051B6BF-D7DD-434D-96B6-6BD7E4EB4F77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0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codes in adaptive encoding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9A268-9DD2-4ACA-A5F9-A12ED7119775}"/>
              </a:ext>
            </a:extLst>
          </p:cNvPr>
          <p:cNvSpPr txBox="1"/>
          <p:nvPr/>
        </p:nvSpPr>
        <p:spPr>
          <a:xfrm>
            <a:off x="3506692" y="4218911"/>
            <a:ext cx="477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Shannon coding over smoothed distribution; updating code at intervals</a:t>
            </a:r>
            <a:endParaRPr lang="uk-UA" sz="2400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1A430DE2-3594-4715-8734-CE0B575BAD57}"/>
              </a:ext>
            </a:extLst>
          </p:cNvPr>
          <p:cNvCxnSpPr>
            <a:cxnSpLocks/>
          </p:cNvCxnSpPr>
          <p:nvPr/>
        </p:nvCxnSpPr>
        <p:spPr>
          <a:xfrm>
            <a:off x="3317359" y="138223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D7BA4F-3221-413C-970B-2D2237E96646}"/>
              </a:ext>
            </a:extLst>
          </p:cNvPr>
          <p:cNvSpPr txBox="1"/>
          <p:nvPr/>
        </p:nvSpPr>
        <p:spPr>
          <a:xfrm>
            <a:off x="521208" y="2236496"/>
            <a:ext cx="2767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FGK (1973-1985), </a:t>
            </a:r>
            <a:br>
              <a:rPr lang="en-US" sz="2400" dirty="0"/>
            </a:br>
            <a:r>
              <a:rPr lang="en-US" sz="2400" dirty="0"/>
              <a:t>Vitter (1987) 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6AF8-0313-44B0-ABFC-B5D199F25BE1}"/>
              </a:ext>
            </a:extLst>
          </p:cNvPr>
          <p:cNvSpPr txBox="1"/>
          <p:nvPr/>
        </p:nvSpPr>
        <p:spPr>
          <a:xfrm>
            <a:off x="521208" y="3195429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Karpinski and </a:t>
            </a:r>
          </a:p>
          <a:p>
            <a:r>
              <a:rPr lang="en-US" sz="2400" dirty="0" err="1"/>
              <a:t>Nekrich</a:t>
            </a:r>
            <a:r>
              <a:rPr lang="en-US" sz="2400" dirty="0"/>
              <a:t> (2009)</a:t>
            </a:r>
            <a:endParaRPr lang="uk-U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E09AB-6DC8-4799-B0DB-9950444BF597}"/>
              </a:ext>
            </a:extLst>
          </p:cNvPr>
          <p:cNvSpPr txBox="1"/>
          <p:nvPr/>
        </p:nvSpPr>
        <p:spPr>
          <a:xfrm>
            <a:off x="521208" y="4572039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Gagie</a:t>
            </a:r>
            <a:r>
              <a:rPr lang="en-US" sz="2400" dirty="0"/>
              <a:t> (2022)</a:t>
            </a:r>
            <a:endParaRPr lang="uk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4745C-61D9-4C97-BD05-194AB40BE501}"/>
              </a:ext>
            </a:extLst>
          </p:cNvPr>
          <p:cNvSpPr txBox="1"/>
          <p:nvPr/>
        </p:nvSpPr>
        <p:spPr>
          <a:xfrm>
            <a:off x="3506693" y="2236496"/>
            <a:ext cx="3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Updating Huffman tree after every bit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8E7CB-7BDD-453B-BDF9-7C2C5035E24D}"/>
              </a:ext>
            </a:extLst>
          </p:cNvPr>
          <p:cNvSpPr txBox="1"/>
          <p:nvPr/>
        </p:nvSpPr>
        <p:spPr>
          <a:xfrm>
            <a:off x="666136" y="1426166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99C25-65DA-41E1-9B73-902DF76B2848}"/>
              </a:ext>
            </a:extLst>
          </p:cNvPr>
          <p:cNvSpPr txBox="1"/>
          <p:nvPr/>
        </p:nvSpPr>
        <p:spPr>
          <a:xfrm>
            <a:off x="3741086" y="142616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Idea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25BFD-D3A1-4F0D-B8F1-29C3C06F28FC}"/>
              </a:ext>
            </a:extLst>
          </p:cNvPr>
          <p:cNvSpPr txBox="1"/>
          <p:nvPr/>
        </p:nvSpPr>
        <p:spPr>
          <a:xfrm>
            <a:off x="8442364" y="1317280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Code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length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37581-0D83-4C25-8CAB-011CA5D2D48B}"/>
              </a:ext>
            </a:extLst>
          </p:cNvPr>
          <p:cNvSpPr txBox="1"/>
          <p:nvPr/>
        </p:nvSpPr>
        <p:spPr>
          <a:xfrm>
            <a:off x="9385817" y="1317280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Encoding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55882-A29D-479A-8D7A-E986EE307B93}"/>
              </a:ext>
            </a:extLst>
          </p:cNvPr>
          <p:cNvSpPr txBox="1"/>
          <p:nvPr/>
        </p:nvSpPr>
        <p:spPr>
          <a:xfrm>
            <a:off x="10611476" y="1317280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Decoding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C4ADF-FAD9-46BF-89E4-92D01CD9B4D0}"/>
              </a:ext>
            </a:extLst>
          </p:cNvPr>
          <p:cNvSpPr txBox="1"/>
          <p:nvPr/>
        </p:nvSpPr>
        <p:spPr>
          <a:xfrm>
            <a:off x="3506693" y="3195429"/>
            <a:ext cx="477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Quantize adaptive canonical coding; updating code at intervals</a:t>
            </a:r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835598BA-D272-4982-96E4-31C69B77784D}"/>
              </a:ext>
            </a:extLst>
          </p:cNvPr>
          <p:cNvCxnSpPr>
            <a:cxnSpLocks/>
          </p:cNvCxnSpPr>
          <p:nvPr/>
        </p:nvCxnSpPr>
        <p:spPr>
          <a:xfrm>
            <a:off x="8410467" y="138223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48F6B604-DD65-4009-A480-2D0AD58FCBA8}"/>
              </a:ext>
            </a:extLst>
          </p:cNvPr>
          <p:cNvCxnSpPr>
            <a:cxnSpLocks/>
          </p:cNvCxnSpPr>
          <p:nvPr/>
        </p:nvCxnSpPr>
        <p:spPr>
          <a:xfrm>
            <a:off x="9385817" y="138223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D24734E8-F38A-43BB-BA8F-255F23DA3B70}"/>
              </a:ext>
            </a:extLst>
          </p:cNvPr>
          <p:cNvCxnSpPr>
            <a:cxnSpLocks/>
          </p:cNvCxnSpPr>
          <p:nvPr/>
        </p:nvCxnSpPr>
        <p:spPr>
          <a:xfrm>
            <a:off x="10598112" y="138223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AFA567F0-BC08-45F7-9390-45C9BBE44835}"/>
              </a:ext>
            </a:extLst>
          </p:cNvPr>
          <p:cNvCxnSpPr/>
          <p:nvPr/>
        </p:nvCxnSpPr>
        <p:spPr>
          <a:xfrm>
            <a:off x="329610" y="2037033"/>
            <a:ext cx="11502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F70364-03F0-43BA-91D2-977DD31327BB}"/>
              </a:ext>
            </a:extLst>
          </p:cNvPr>
          <p:cNvSpPr txBox="1"/>
          <p:nvPr/>
        </p:nvSpPr>
        <p:spPr>
          <a:xfrm>
            <a:off x="8442364" y="22364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H+2+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3D931-5B43-4301-AE1A-2DD835BAA6EA}"/>
              </a:ext>
            </a:extLst>
          </p:cNvPr>
          <p:cNvSpPr txBox="1"/>
          <p:nvPr/>
        </p:nvSpPr>
        <p:spPr>
          <a:xfrm>
            <a:off x="8442364" y="262062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20775-E1CB-4EBD-B686-28F45D3EA80F}"/>
              </a:ext>
            </a:extLst>
          </p:cNvPr>
          <p:cNvSpPr txBox="1"/>
          <p:nvPr/>
        </p:nvSpPr>
        <p:spPr>
          <a:xfrm>
            <a:off x="9702570" y="243595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BBF609-1B8C-47FD-BC6A-91432E428952}"/>
              </a:ext>
            </a:extLst>
          </p:cNvPr>
          <p:cNvSpPr txBox="1"/>
          <p:nvPr/>
        </p:nvSpPr>
        <p:spPr>
          <a:xfrm>
            <a:off x="10851261" y="243595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327991-6027-414F-896C-28B5427612BE}"/>
              </a:ext>
            </a:extLst>
          </p:cNvPr>
          <p:cNvSpPr txBox="1"/>
          <p:nvPr/>
        </p:nvSpPr>
        <p:spPr>
          <a:xfrm>
            <a:off x="8617064" y="343120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6E3CB-6563-4F10-BCF5-D10019DE2ACC}"/>
              </a:ext>
            </a:extLst>
          </p:cNvPr>
          <p:cNvSpPr txBox="1"/>
          <p:nvPr/>
        </p:nvSpPr>
        <p:spPr>
          <a:xfrm>
            <a:off x="9863672" y="34083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9F570C-95FD-483C-AE61-0479BB9034FD}"/>
              </a:ext>
            </a:extLst>
          </p:cNvPr>
          <p:cNvSpPr txBox="1"/>
          <p:nvPr/>
        </p:nvSpPr>
        <p:spPr>
          <a:xfrm>
            <a:off x="10812150" y="340833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lg H+1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C891FF-01A0-450B-B7BE-BD59D3735079}"/>
              </a:ext>
            </a:extLst>
          </p:cNvPr>
          <p:cNvSpPr txBox="1"/>
          <p:nvPr/>
        </p:nvSpPr>
        <p:spPr>
          <a:xfrm>
            <a:off x="8617064" y="4451635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25F8C-2943-408E-99FD-B1839A09615C}"/>
              </a:ext>
            </a:extLst>
          </p:cNvPr>
          <p:cNvSpPr txBox="1"/>
          <p:nvPr/>
        </p:nvSpPr>
        <p:spPr>
          <a:xfrm>
            <a:off x="9863672" y="442876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50B973-4E72-49A2-8154-6F934C87DFDE}"/>
              </a:ext>
            </a:extLst>
          </p:cNvPr>
          <p:cNvSpPr txBox="1"/>
          <p:nvPr/>
        </p:nvSpPr>
        <p:spPr>
          <a:xfrm>
            <a:off x="11060043" y="442876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377572-6391-4C30-BF17-216779BA1872}"/>
              </a:ext>
            </a:extLst>
          </p:cNvPr>
          <p:cNvSpPr txBox="1"/>
          <p:nvPr/>
        </p:nvSpPr>
        <p:spPr>
          <a:xfrm>
            <a:off x="521208" y="5727186"/>
            <a:ext cx="990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 algorithm idea: </a:t>
            </a:r>
            <a:r>
              <a:rPr lang="en-US" sz="2400" dirty="0"/>
              <a:t>use a fixed codeword set but re-index in O(1) time </a:t>
            </a:r>
            <a:br>
              <a:rPr lang="en-US" sz="2400" dirty="0"/>
            </a:br>
            <a:r>
              <a:rPr lang="en-US" sz="2400" dirty="0"/>
              <a:t>while processing each symbol. </a:t>
            </a:r>
            <a:endParaRPr lang="uk-UA" sz="24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F8580104-A677-0A07-ECBC-78F3FBEE2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60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42DF45-D6AE-7C2D-9BEF-68A27DB0D8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F50BAF53-5125-4EE2-B68C-9A385B51F23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346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Adaptive coding – experimental results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0" name="Таблиця 4">
            <a:extLst>
              <a:ext uri="{FF2B5EF4-FFF2-40B4-BE49-F238E27FC236}">
                <a16:creationId xmlns:a16="http://schemas.microsoft.com/office/drawing/2014/main" id="{3EE12770-5AED-4A3F-95F8-0D8ED429B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23323"/>
              </p:ext>
            </p:extLst>
          </p:nvPr>
        </p:nvGraphicFramePr>
        <p:xfrm>
          <a:off x="641603" y="1422382"/>
          <a:ext cx="1090879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819">
                  <a:extLst>
                    <a:ext uri="{9D8B030D-6E8A-4147-A177-3AD203B41FA5}">
                      <a16:colId xmlns:a16="http://schemas.microsoft.com/office/drawing/2014/main" val="2746923222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3108045111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2196650146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160924034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1535233480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365778844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2282426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Vitter’s algorithm</a:t>
                      </a:r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Algorithm</a:t>
                      </a:r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47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Text</a:t>
                      </a:r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Compressed size (bytes)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Encoding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Compressed size (bytes)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Encoding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4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Harry Potter (430 KB)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87,151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0.073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0.245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88,036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(+1,02%)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0.0044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16x faster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0.0051</a:t>
                      </a:r>
                    </a:p>
                    <a:p>
                      <a:pPr algn="ctr"/>
                      <a:r>
                        <a:rPr lang="en-US" sz="2200" dirty="0"/>
                        <a:t>48x faster</a:t>
                      </a:r>
                      <a:endParaRPr lang="uk-UA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Shakespeare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(5,09 MB)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1,123,152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1.838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1.947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1,149,684</a:t>
                      </a:r>
                    </a:p>
                    <a:p>
                      <a:pPr algn="ctr"/>
                      <a:r>
                        <a:rPr lang="en-US" sz="2200" dirty="0"/>
                        <a:t>(+1,00%)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0.042</a:t>
                      </a:r>
                    </a:p>
                    <a:p>
                      <a:pPr algn="ctr"/>
                      <a:r>
                        <a:rPr lang="en-US" sz="2200" dirty="0"/>
                        <a:t>44x faster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0.047</a:t>
                      </a:r>
                    </a:p>
                    <a:p>
                      <a:pPr algn="ctr"/>
                      <a:r>
                        <a:rPr lang="en-US" sz="2200" dirty="0"/>
                        <a:t>41x faster</a:t>
                      </a:r>
                      <a:endParaRPr lang="uk-UA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94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baseline="0" dirty="0" err="1">
                          <a:latin typeface="CMR10"/>
                        </a:rPr>
                        <a:t>Pizza&amp;Chilie</a:t>
                      </a:r>
                      <a:r>
                        <a:rPr lang="en-US" sz="2400" b="0" i="0" u="none" strike="noStrike" baseline="0" dirty="0">
                          <a:latin typeface="CMR10"/>
                        </a:rPr>
                        <a:t> corpus (</a:t>
                      </a:r>
                      <a:r>
                        <a:rPr lang="en-US" sz="2400" dirty="0"/>
                        <a:t>50 MB)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12,164,227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28.756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28.591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12,304,232</a:t>
                      </a:r>
                    </a:p>
                    <a:p>
                      <a:pPr algn="ctr"/>
                      <a:r>
                        <a:rPr lang="en-US" sz="2200" dirty="0"/>
                        <a:t>(+1,15%)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0.404</a:t>
                      </a:r>
                    </a:p>
                    <a:p>
                      <a:pPr algn="ctr"/>
                      <a:r>
                        <a:rPr lang="en-US" sz="2200" dirty="0"/>
                        <a:t>71x faster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0.398</a:t>
                      </a:r>
                    </a:p>
                    <a:p>
                      <a:pPr algn="ctr"/>
                      <a:r>
                        <a:rPr lang="en-US" sz="2200" dirty="0"/>
                        <a:t>72x faster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19476109"/>
                  </a:ext>
                </a:extLst>
              </a:tr>
            </a:tbl>
          </a:graphicData>
        </a:graphic>
      </p:graphicFrame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CF55D329-0F65-5423-E719-01056C90E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61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6667BAF-6444-AE2E-47E5-C88010B303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40931C83-CF2C-4653-8C59-1AAD1E407293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307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Integer Retrieval from Unordered Compressed Sequences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2" name="Таблиця 2">
            <a:extLst>
              <a:ext uri="{FF2B5EF4-FFF2-40B4-BE49-F238E27FC236}">
                <a16:creationId xmlns:a16="http://schemas.microsoft.com/office/drawing/2014/main" id="{D4B18BD7-3310-4DC0-ACBB-FBD1E09B8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40381"/>
              </p:ext>
            </p:extLst>
          </p:nvPr>
        </p:nvGraphicFramePr>
        <p:xfrm>
          <a:off x="722251" y="5006950"/>
          <a:ext cx="10506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04">
                  <a:extLst>
                    <a:ext uri="{9D8B030D-6E8A-4147-A177-3AD203B41FA5}">
                      <a16:colId xmlns:a16="http://schemas.microsoft.com/office/drawing/2014/main" val="3477151205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2716086412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622393928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2031215697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175471815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075076563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289556147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199935997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418905129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4256854815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2659451254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593197542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4012947491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862620364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2739640434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867785242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062660497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937678942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4034393669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653402208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153603362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2409177580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520426620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723449482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1328592765"/>
                    </a:ext>
                  </a:extLst>
                </a:gridCol>
                <a:gridCol w="404104">
                  <a:extLst>
                    <a:ext uri="{9D8B030D-6E8A-4147-A177-3AD203B41FA5}">
                      <a16:colId xmlns:a16="http://schemas.microsoft.com/office/drawing/2014/main" val="3808242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130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23E3C3-099A-41B3-954B-24C603321D2C}"/>
                  </a:ext>
                </a:extLst>
              </p:cNvPr>
              <p:cNvSpPr txBox="1"/>
              <p:nvPr/>
            </p:nvSpPr>
            <p:spPr>
              <a:xfrm>
                <a:off x="521207" y="1685585"/>
                <a:ext cx="6515100" cy="184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classical </a:t>
                </a:r>
                <a:r>
                  <a:rPr lang="en-US" sz="2400" dirty="0" err="1"/>
                  <a:t>Clarck’s</a:t>
                </a:r>
                <a:r>
                  <a:rPr lang="en-US" sz="2400" dirty="0"/>
                  <a:t> solution can be extended to the case of RMD-bitstream providing constant time random access at the cost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d>
                          <m:dPr>
                            <m:begChr m:val="⌈"/>
                            <m:endChr m:val="⌉"/>
                            <m:ctrlPr>
                              <a:rPr lang="uk-UA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extra space.</a:t>
                </a:r>
                <a:endParaRPr lang="uk-UA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23E3C3-099A-41B3-954B-24C603321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7" y="1685585"/>
                <a:ext cx="6515100" cy="1840184"/>
              </a:xfrm>
              <a:prstGeom prst="rect">
                <a:avLst/>
              </a:prstGeom>
              <a:blipFill>
                <a:blip r:embed="rId3"/>
                <a:stretch>
                  <a:fillRect l="-1403" t="-2326" r="-8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E53B5AA-861C-488A-81D2-73F1F5FF7179}"/>
              </a:ext>
            </a:extLst>
          </p:cNvPr>
          <p:cNvSpPr txBox="1"/>
          <p:nvPr/>
        </p:nvSpPr>
        <p:spPr>
          <a:xfrm>
            <a:off x="454532" y="3874861"/>
            <a:ext cx="618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However,</a:t>
            </a:r>
            <a:r>
              <a:rPr lang="uk-UA" sz="2400" dirty="0"/>
              <a:t> </a:t>
            </a:r>
            <a:r>
              <a:rPr lang="en-US" sz="2400" dirty="0"/>
              <a:t>for bit sequences up to 4GB this value exceeds 60% of the sequence itself. </a:t>
            </a:r>
            <a:endParaRPr lang="uk-UA" sz="2400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8CE7A09C-1764-4DEA-BF36-368586E3F2DD}"/>
              </a:ext>
            </a:extLst>
          </p:cNvPr>
          <p:cNvSpPr/>
          <p:nvPr/>
        </p:nvSpPr>
        <p:spPr>
          <a:xfrm>
            <a:off x="7170420" y="2057786"/>
            <a:ext cx="4652010" cy="1039885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D. R. Clark. “Compact Pat Trees”. PhD thesis, University of Waterloo, 1996.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C1138E8-4611-4554-9E80-444A3C56B197}"/>
              </a:ext>
            </a:extLst>
          </p:cNvPr>
          <p:cNvSpPr/>
          <p:nvPr/>
        </p:nvSpPr>
        <p:spPr>
          <a:xfrm>
            <a:off x="454532" y="5675509"/>
            <a:ext cx="11367898" cy="782716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I. </a:t>
            </a:r>
            <a:r>
              <a:rPr lang="en-US" dirty="0" err="1">
                <a:solidFill>
                  <a:schemeClr val="tx1"/>
                </a:solidFill>
              </a:rPr>
              <a:t>Zavadskyi</a:t>
            </a:r>
            <a:r>
              <a:rPr lang="en-US" dirty="0">
                <a:solidFill>
                  <a:schemeClr val="tx1"/>
                </a:solidFill>
              </a:rPr>
              <a:t>. Efficient Integer Retrieval from Unordered Compressed Sequences. Proceedings of the Prague </a:t>
            </a:r>
            <a:r>
              <a:rPr lang="en-US" dirty="0" err="1">
                <a:solidFill>
                  <a:schemeClr val="tx1"/>
                </a:solidFill>
              </a:rPr>
              <a:t>Stringology</a:t>
            </a:r>
            <a:r>
              <a:rPr lang="en-US" dirty="0">
                <a:solidFill>
                  <a:schemeClr val="tx1"/>
                </a:solidFill>
              </a:rPr>
              <a:t> Conference. – 20</a:t>
            </a:r>
            <a:r>
              <a:rPr lang="uk-UA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3, pp. 8</a:t>
            </a:r>
            <a:r>
              <a:rPr lang="uk-UA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–96.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1B597A4-7811-8897-BFC0-C349FA217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62</a:t>
            </a:fld>
            <a:endParaRPr lang="uk-UA" noProof="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A91F013-B18E-26DA-0EB0-2E13E230A2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D62E7A74-88A8-4747-A5AE-ED0314D2CD3A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032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Integer Retrieval Experiments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68C75-7B91-43A6-8EB5-432B82DD2C53}"/>
              </a:ext>
            </a:extLst>
          </p:cNvPr>
          <p:cNvSpPr txBox="1"/>
          <p:nvPr/>
        </p:nvSpPr>
        <p:spPr>
          <a:xfrm>
            <a:off x="566569" y="1414272"/>
            <a:ext cx="11058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/>
              <a:t>Experiments on integer sequence obtained </a:t>
            </a:r>
            <a:r>
              <a:rPr lang="en-US" sz="2200" b="0" i="0" u="none" strike="noStrike" baseline="0" dirty="0"/>
              <a:t>by applying either</a:t>
            </a:r>
            <a:r>
              <a:rPr lang="en-US" sz="2200" dirty="0"/>
              <a:t> word-based or </a:t>
            </a:r>
          </a:p>
          <a:p>
            <a:pPr algn="l"/>
            <a:r>
              <a:rPr lang="en-US" sz="2200" dirty="0"/>
              <a:t>character-based frequency compression </a:t>
            </a:r>
            <a:r>
              <a:rPr lang="en-US" sz="2200" b="0" i="0" u="none" strike="noStrike" baseline="0" dirty="0"/>
              <a:t>to 200MB English text from </a:t>
            </a:r>
            <a:r>
              <a:rPr lang="en-US" sz="2200" b="0" i="0" u="none" strike="noStrike" baseline="0" dirty="0" err="1"/>
              <a:t>Pizza&amp;Chili</a:t>
            </a:r>
            <a:r>
              <a:rPr lang="en-US" sz="2200" b="0" i="0" u="none" strike="noStrike" baseline="0" dirty="0"/>
              <a:t> corpus.</a:t>
            </a:r>
            <a:endParaRPr lang="uk-UA" sz="2200" dirty="0"/>
          </a:p>
        </p:txBody>
      </p: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F3AB168B-92DC-4124-ACE2-1ECC845ABA31}"/>
              </a:ext>
            </a:extLst>
          </p:cNvPr>
          <p:cNvGraphicFramePr>
            <a:graphicFrameLocks/>
          </p:cNvGraphicFramePr>
          <p:nvPr/>
        </p:nvGraphicFramePr>
        <p:xfrm>
          <a:off x="474916" y="2361824"/>
          <a:ext cx="5500687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9815B534-AACC-4553-B38E-DCA6A7961143}"/>
              </a:ext>
            </a:extLst>
          </p:cNvPr>
          <p:cNvGraphicFramePr>
            <a:graphicFrameLocks/>
          </p:cNvGraphicFramePr>
          <p:nvPr/>
        </p:nvGraphicFramePr>
        <p:xfrm>
          <a:off x="6232945" y="2361824"/>
          <a:ext cx="5529431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FEABF-26E9-48AD-89D1-A7098F99F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32" y="6049899"/>
            <a:ext cx="10639425" cy="428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AEC83-5ED5-4BD2-879C-0EC0A11DCFDA}"/>
              </a:ext>
            </a:extLst>
          </p:cNvPr>
          <p:cNvSpPr txBox="1"/>
          <p:nvPr/>
        </p:nvSpPr>
        <p:spPr>
          <a:xfrm>
            <a:off x="566569" y="5455628"/>
            <a:ext cx="151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Word-based</a:t>
            </a:r>
            <a:endParaRPr lang="uk-U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B72D3-BD33-499B-877D-73E85D382695}"/>
              </a:ext>
            </a:extLst>
          </p:cNvPr>
          <p:cNvSpPr txBox="1"/>
          <p:nvPr/>
        </p:nvSpPr>
        <p:spPr>
          <a:xfrm>
            <a:off x="6414211" y="5455628"/>
            <a:ext cx="19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Character-based</a:t>
            </a:r>
            <a:endParaRPr lang="uk-UA" b="1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F86832EF-3765-7AAF-27A8-8CF5C9A20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63</a:t>
            </a:fld>
            <a:endParaRPr lang="uk-UA" noProof="0" dirty="0"/>
          </a:p>
        </p:txBody>
      </p:sp>
      <p:sp>
        <p:nvSpPr>
          <p:cNvPr id="10" name="Місце для дати 9">
            <a:extLst>
              <a:ext uri="{FF2B5EF4-FFF2-40B4-BE49-F238E27FC236}">
                <a16:creationId xmlns:a16="http://schemas.microsoft.com/office/drawing/2014/main" id="{4BFFECCC-BEE9-09DF-0D46-93C2DF4A03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B9579021-165E-447B-A952-C9FA2BFBC128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333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340826" cy="64008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Conclusions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A3653-1560-4DC6-AC8A-A444A8317F49}"/>
              </a:ext>
            </a:extLst>
          </p:cNvPr>
          <p:cNvSpPr txBox="1"/>
          <p:nvPr/>
        </p:nvSpPr>
        <p:spPr>
          <a:xfrm>
            <a:off x="462028" y="1407014"/>
            <a:ext cx="1192743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Multi-pattern codes represent a set of agile code families, which can be efficiently </a:t>
            </a:r>
            <a:br>
              <a:rPr lang="en-US" sz="2400" dirty="0"/>
            </a:br>
            <a:r>
              <a:rPr lang="en-US" sz="2400" dirty="0"/>
              <a:t>used in data compression, particularly on large alphabets. They allow to combine</a:t>
            </a:r>
          </a:p>
          <a:p>
            <a:endParaRPr lang="en-US" sz="1000" dirty="0"/>
          </a:p>
          <a:p>
            <a:pPr marL="914400" lvl="1" indent="-4572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good compression ratio (up to 2–3% beyond the H0 entropy)</a:t>
            </a:r>
          </a:p>
          <a:p>
            <a:endParaRPr lang="en-US" sz="1000" dirty="0"/>
          </a:p>
          <a:p>
            <a:r>
              <a:rPr lang="en-US" sz="2400" dirty="0"/>
              <a:t>with</a:t>
            </a:r>
          </a:p>
          <a:p>
            <a:endParaRPr lang="en-US" sz="1000" dirty="0"/>
          </a:p>
          <a:p>
            <a:pPr marL="914400" lvl="1" indent="-457200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decoding-in-parts principle, allowing to perform very fast decoding </a:t>
            </a:r>
            <a:br>
              <a:rPr lang="en-US" sz="2400" dirty="0"/>
            </a:br>
            <a:r>
              <a:rPr lang="en-US" sz="2400" dirty="0"/>
              <a:t>(orders of magnitude faster than Huffman codes).</a:t>
            </a:r>
            <a:endParaRPr lang="uk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441F5-1A55-BC13-B0F2-893DA99BEA3E}"/>
              </a:ext>
            </a:extLst>
          </p:cNvPr>
          <p:cNvSpPr txBox="1"/>
          <p:nvPr/>
        </p:nvSpPr>
        <p:spPr>
          <a:xfrm>
            <a:off x="812341" y="4594062"/>
            <a:ext cx="110496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multi-pattern codes can be useful in different data compression-</a:t>
            </a:r>
            <a:br>
              <a:rPr lang="en-US" sz="2800" dirty="0"/>
            </a:br>
            <a:r>
              <a:rPr lang="en-US" sz="2800" dirty="0"/>
              <a:t>related applications, such as semi-static and LZ-77 compression, </a:t>
            </a:r>
            <a:br>
              <a:rPr lang="en-US" sz="2800" dirty="0"/>
            </a:br>
            <a:r>
              <a:rPr lang="en-US" sz="2800" dirty="0"/>
              <a:t>adaptive encoding, and direct access to compressed data. </a:t>
            </a:r>
          </a:p>
          <a:p>
            <a:r>
              <a:rPr lang="en-US" sz="2800" dirty="0"/>
              <a:t>They deserve higher attention from the </a:t>
            </a:r>
            <a:r>
              <a:rPr lang="en-US" sz="2800" dirty="0" err="1"/>
              <a:t>stringology</a:t>
            </a:r>
            <a:r>
              <a:rPr lang="en-US" sz="2800" dirty="0"/>
              <a:t> community!</a:t>
            </a:r>
            <a:endParaRPr lang="uk-UA" sz="28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6634B21D-A217-BA12-5246-F472FD7C3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64</a:t>
            </a:fld>
            <a:endParaRPr lang="uk-UA" noProof="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CB2F64-D34A-7F4F-F388-8CDBE14A6D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45C094AB-FB1D-4FC2-8439-66AED3B6127F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994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872" y="1486477"/>
            <a:ext cx="4396530" cy="1218157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en-US" sz="6000" b="1" dirty="0">
                <a:solidFill>
                  <a:schemeClr val="bg1"/>
                </a:solidFill>
              </a:rPr>
              <a:t>Thank You</a:t>
            </a:r>
            <a:r>
              <a:rPr lang="uk-UA" sz="6000" b="1" dirty="0">
                <a:solidFill>
                  <a:schemeClr val="bg1"/>
                </a:solidFill>
              </a:rPr>
              <a:t>!</a:t>
            </a: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9C5E9265-EA95-44F5-B2BB-A3946B2F1EA5}"/>
              </a:ext>
            </a:extLst>
          </p:cNvPr>
          <p:cNvCxnSpPr>
            <a:cxnSpLocks/>
          </p:cNvCxnSpPr>
          <p:nvPr/>
        </p:nvCxnSpPr>
        <p:spPr>
          <a:xfrm flipH="1">
            <a:off x="4362274" y="593521"/>
            <a:ext cx="2768367" cy="567095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F37A95-16ED-4E59-BD28-4474CA8FA292}"/>
              </a:ext>
            </a:extLst>
          </p:cNvPr>
          <p:cNvSpPr txBox="1">
            <a:spLocks/>
          </p:cNvSpPr>
          <p:nvPr/>
        </p:nvSpPr>
        <p:spPr>
          <a:xfrm>
            <a:off x="7130641" y="4830114"/>
            <a:ext cx="4396530" cy="1218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Igor </a:t>
            </a:r>
            <a:r>
              <a:rPr lang="en-US" sz="4000" b="1" dirty="0" err="1">
                <a:solidFill>
                  <a:schemeClr val="bg1"/>
                </a:solidFill>
              </a:rPr>
              <a:t>Zavadskyi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ihorza@gmail.com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9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610BC-21CB-E640-D9CE-3D1AF39E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646902" cy="640080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features</a:t>
            </a:r>
            <a:r>
              <a:rPr lang="uk-UA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universality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31B42-FCCE-EC8C-3808-5AE65ED6B6B6}"/>
              </a:ext>
            </a:extLst>
          </p:cNvPr>
          <p:cNvSpPr txBox="1"/>
          <p:nvPr/>
        </p:nvSpPr>
        <p:spPr>
          <a:xfrm>
            <a:off x="945079" y="1566072"/>
            <a:ext cx="9667711" cy="1078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Task</a:t>
            </a:r>
            <a:r>
              <a:rPr lang="en-US" sz="2800" dirty="0"/>
              <a:t>: represent 10</a:t>
            </a:r>
            <a:r>
              <a:rPr lang="en-US" sz="2800" baseline="30000" dirty="0"/>
              <a:t>3</a:t>
            </a:r>
            <a:r>
              <a:rPr lang="en-US" sz="2800" dirty="0"/>
              <a:t> integers in the range [0;10</a:t>
            </a:r>
            <a:r>
              <a:rPr lang="en-US" sz="2800" baseline="30000" dirty="0"/>
              <a:t>9</a:t>
            </a:r>
            <a:r>
              <a:rPr lang="en-US" sz="2800" dirty="0"/>
              <a:t>] with higher </a:t>
            </a:r>
            <a:br>
              <a:rPr lang="en-US" sz="2800" dirty="0"/>
            </a:br>
            <a:r>
              <a:rPr lang="en-US" sz="2800" dirty="0"/>
              <a:t>         probabilities of smaller numbers.</a:t>
            </a:r>
            <a:endParaRPr lang="uk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7C3EE-3F1E-8BA7-3ED8-A719F5C1AECD}"/>
              </a:ext>
            </a:extLst>
          </p:cNvPr>
          <p:cNvSpPr txBox="1"/>
          <p:nvPr/>
        </p:nvSpPr>
        <p:spPr>
          <a:xfrm>
            <a:off x="996466" y="3043714"/>
            <a:ext cx="584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Elias, </a:t>
            </a:r>
            <a:r>
              <a:rPr lang="en-US" sz="2800" dirty="0" err="1"/>
              <a:t>Golomb</a:t>
            </a:r>
            <a:r>
              <a:rPr lang="en-US" sz="2800" dirty="0"/>
              <a:t>, codes with delimiters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9CFBA-48ED-E0D1-D4A7-94143318A7AC}"/>
              </a:ext>
            </a:extLst>
          </p:cNvPr>
          <p:cNvSpPr txBox="1"/>
          <p:nvPr/>
        </p:nvSpPr>
        <p:spPr>
          <a:xfrm>
            <a:off x="996466" y="3951819"/>
            <a:ext cx="4245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Huffman, ANS, Arithmetic</a:t>
            </a:r>
            <a:endParaRPr lang="uk-U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4B36-D99C-46A7-A58B-08158D51A346}"/>
              </a:ext>
            </a:extLst>
          </p:cNvPr>
          <p:cNvSpPr txBox="1"/>
          <p:nvPr/>
        </p:nvSpPr>
        <p:spPr>
          <a:xfrm>
            <a:off x="9588958" y="3890264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–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178CC-3C81-4838-9DCB-B623B674E3BF}"/>
              </a:ext>
            </a:extLst>
          </p:cNvPr>
          <p:cNvSpPr txBox="1"/>
          <p:nvPr/>
        </p:nvSpPr>
        <p:spPr>
          <a:xfrm>
            <a:off x="9527428" y="3012936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79EB9-9F4D-492F-B53C-04181ECFB6FE}"/>
              </a:ext>
            </a:extLst>
          </p:cNvPr>
          <p:cNvSpPr txBox="1"/>
          <p:nvPr/>
        </p:nvSpPr>
        <p:spPr>
          <a:xfrm>
            <a:off x="945078" y="4774791"/>
            <a:ext cx="104293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Application examples</a:t>
            </a:r>
            <a:r>
              <a:rPr lang="en-US" sz="2800" dirty="0"/>
              <a:t> </a:t>
            </a:r>
          </a:p>
          <a:p>
            <a:pPr algn="l"/>
            <a:endParaRPr lang="en-US" sz="1400" dirty="0"/>
          </a:p>
          <a:p>
            <a:pPr marL="457200" indent="-457200" algn="l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representation of offsets and lengths in </a:t>
            </a:r>
            <a:r>
              <a:rPr lang="en-US" sz="2800" b="0" i="0" u="none" strike="noStrike" baseline="0" dirty="0">
                <a:latin typeface="CMR12"/>
              </a:rPr>
              <a:t>LZ77-type compression</a:t>
            </a:r>
          </a:p>
          <a:p>
            <a:pPr marL="457200" indent="-457200" algn="l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CMR12"/>
              </a:rPr>
              <a:t>differential encoding of colors in image compression</a:t>
            </a:r>
            <a:endParaRPr lang="uk-UA" sz="28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077ADD10-6188-273E-B751-A48431149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7</a:t>
            </a:fld>
            <a:endParaRPr lang="uk-UA" noProof="0" dirty="0"/>
          </a:p>
        </p:txBody>
      </p:sp>
      <p:sp>
        <p:nvSpPr>
          <p:cNvPr id="10" name="Місце для дати 9">
            <a:extLst>
              <a:ext uri="{FF2B5EF4-FFF2-40B4-BE49-F238E27FC236}">
                <a16:creationId xmlns:a16="http://schemas.microsoft.com/office/drawing/2014/main" id="{80567CFC-DC90-D84C-FD68-4D77D9E292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A5489C5-F06F-41E5-8D1A-0B96868BD9AB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14661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2FB5D0A-753B-4C0F-BA6F-655195E65248}"/>
              </a:ext>
            </a:extLst>
          </p:cNvPr>
          <p:cNvSpPr/>
          <p:nvPr/>
        </p:nvSpPr>
        <p:spPr>
          <a:xfrm>
            <a:off x="8054975" y="2914540"/>
            <a:ext cx="372694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9F0FC6E-0D51-4C6F-AF56-2D1347945CCA}"/>
              </a:ext>
            </a:extLst>
          </p:cNvPr>
          <p:cNvSpPr/>
          <p:nvPr/>
        </p:nvSpPr>
        <p:spPr>
          <a:xfrm>
            <a:off x="419100" y="2914540"/>
            <a:ext cx="372694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0608" cy="640080"/>
          </a:xfrm>
        </p:spPr>
        <p:txBody>
          <a:bodyPr rtlCol="0"/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Encoding and decoding</a:t>
            </a:r>
            <a:endParaRPr lang="uk-UA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CD982-6426-48D2-A5E6-910C8B9A5060}"/>
              </a:ext>
            </a:extLst>
          </p:cNvPr>
          <p:cNvSpPr txBox="1"/>
          <p:nvPr/>
        </p:nvSpPr>
        <p:spPr>
          <a:xfrm>
            <a:off x="521207" y="1543050"/>
            <a:ext cx="1069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Objects to be encoded are considered as dictionary elements.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1F3AA-1F31-4BEF-AC92-937736977568}"/>
              </a:ext>
            </a:extLst>
          </p:cNvPr>
          <p:cNvSpPr txBox="1"/>
          <p:nvPr/>
        </p:nvSpPr>
        <p:spPr>
          <a:xfrm>
            <a:off x="1178432" y="2228796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Encoding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811FF-4345-46A3-BC2C-9D792C12AC21}"/>
              </a:ext>
            </a:extLst>
          </p:cNvPr>
          <p:cNvSpPr txBox="1"/>
          <p:nvPr/>
        </p:nvSpPr>
        <p:spPr>
          <a:xfrm>
            <a:off x="8938132" y="222879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Decoding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29A85-1F18-4783-A554-DCB7D65FF303}"/>
              </a:ext>
            </a:extLst>
          </p:cNvPr>
          <p:cNvSpPr txBox="1"/>
          <p:nvPr/>
        </p:nvSpPr>
        <p:spPr>
          <a:xfrm>
            <a:off x="8286221" y="2914541"/>
            <a:ext cx="35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codeword → </a:t>
            </a:r>
            <a:r>
              <a:rPr lang="en-US" sz="2400" dirty="0" err="1"/>
              <a:t>i</a:t>
            </a:r>
            <a:r>
              <a:rPr lang="en-US" sz="2400" dirty="0"/>
              <a:t> → </a:t>
            </a:r>
            <a:r>
              <a:rPr lang="en-US" sz="2400" dirty="0" err="1"/>
              <a:t>Dict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</a:t>
            </a:r>
            <a:endParaRPr lang="uk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2C2C6-C990-4B71-82CE-DF40F157A926}"/>
              </a:ext>
            </a:extLst>
          </p:cNvPr>
          <p:cNvSpPr txBox="1"/>
          <p:nvPr/>
        </p:nvSpPr>
        <p:spPr>
          <a:xfrm>
            <a:off x="521207" y="2914541"/>
            <a:ext cx="333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Dict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→ </a:t>
            </a:r>
            <a:r>
              <a:rPr lang="en-US" sz="2400" dirty="0" err="1"/>
              <a:t>i</a:t>
            </a:r>
            <a:r>
              <a:rPr lang="en-US" sz="2400" dirty="0"/>
              <a:t> → codeword</a:t>
            </a:r>
            <a:endParaRPr lang="uk-U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FCDD1-6758-44F5-93C7-4A437C2AB874}"/>
              </a:ext>
            </a:extLst>
          </p:cNvPr>
          <p:cNvSpPr txBox="1"/>
          <p:nvPr/>
        </p:nvSpPr>
        <p:spPr>
          <a:xfrm>
            <a:off x="521206" y="3652267"/>
            <a:ext cx="37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→ 15 → 00 00 10 11</a:t>
            </a:r>
            <a:endParaRPr lang="uk-U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36AF5-A2D6-4A95-9C0F-B8EA7B3251DD}"/>
              </a:ext>
            </a:extLst>
          </p:cNvPr>
          <p:cNvSpPr txBox="1"/>
          <p:nvPr/>
        </p:nvSpPr>
        <p:spPr>
          <a:xfrm>
            <a:off x="521206" y="4159160"/>
            <a:ext cx="37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is → 12 → 10 10 11</a:t>
            </a:r>
            <a:endParaRPr lang="uk-U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4FA2E-D85F-42E1-97A5-F2EB1D03C3A7}"/>
              </a:ext>
            </a:extLst>
          </p:cNvPr>
          <p:cNvSpPr txBox="1"/>
          <p:nvPr/>
        </p:nvSpPr>
        <p:spPr>
          <a:xfrm>
            <a:off x="8019521" y="3600286"/>
            <a:ext cx="37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00 00 10 11 </a:t>
            </a:r>
            <a:r>
              <a:rPr lang="en-US" sz="2400" b="1" dirty="0">
                <a:solidFill>
                  <a:srgbClr val="0000FF"/>
                </a:solidFill>
              </a:rPr>
              <a:t>→</a:t>
            </a:r>
            <a:r>
              <a:rPr lang="en-US" sz="2400" dirty="0"/>
              <a:t> 15 → There</a:t>
            </a:r>
            <a:endParaRPr lang="uk-U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58ED6-A3C7-44CC-AD7F-643704CA78F1}"/>
              </a:ext>
            </a:extLst>
          </p:cNvPr>
          <p:cNvSpPr txBox="1"/>
          <p:nvPr/>
        </p:nvSpPr>
        <p:spPr>
          <a:xfrm>
            <a:off x="7859490" y="4159159"/>
            <a:ext cx="37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10 10 11 </a:t>
            </a:r>
            <a:r>
              <a:rPr lang="en-US" sz="2400" b="1" dirty="0">
                <a:solidFill>
                  <a:srgbClr val="0000FF"/>
                </a:solidFill>
              </a:rPr>
              <a:t>→</a:t>
            </a:r>
            <a:r>
              <a:rPr lang="en-US" sz="2400" dirty="0"/>
              <a:t> 12 → is</a:t>
            </a:r>
            <a:endParaRPr lang="uk-UA" sz="2400" dirty="0"/>
          </a:p>
        </p:txBody>
      </p:sp>
      <p:graphicFrame>
        <p:nvGraphicFramePr>
          <p:cNvPr id="9" name="Таблиця 16">
            <a:extLst>
              <a:ext uri="{FF2B5EF4-FFF2-40B4-BE49-F238E27FC236}">
                <a16:creationId xmlns:a16="http://schemas.microsoft.com/office/drawing/2014/main" id="{3B7DFE9A-ABEB-47C4-9F60-0E230B6A7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0105"/>
              </p:ext>
            </p:extLst>
          </p:nvPr>
        </p:nvGraphicFramePr>
        <p:xfrm>
          <a:off x="4572379" y="4286031"/>
          <a:ext cx="30540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049">
                  <a:extLst>
                    <a:ext uri="{9D8B030D-6E8A-4147-A177-3AD203B41FA5}">
                      <a16:colId xmlns:a16="http://schemas.microsoft.com/office/drawing/2014/main" val="981640257"/>
                    </a:ext>
                  </a:extLst>
                </a:gridCol>
                <a:gridCol w="1527049">
                  <a:extLst>
                    <a:ext uri="{9D8B030D-6E8A-4147-A177-3AD203B41FA5}">
                      <a16:colId xmlns:a16="http://schemas.microsoft.com/office/drawing/2014/main" val="1934646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9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20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2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There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63146"/>
                  </a:ext>
                </a:extLst>
              </a:tr>
            </a:tbl>
          </a:graphicData>
        </a:graphic>
      </p:graphicFrame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38CD853B-3633-7189-4E30-B2789E711358}"/>
              </a:ext>
            </a:extLst>
          </p:cNvPr>
          <p:cNvSpPr/>
          <p:nvPr/>
        </p:nvSpPr>
        <p:spPr>
          <a:xfrm>
            <a:off x="8329214" y="4971776"/>
            <a:ext cx="3257220" cy="1244619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Bit-by-bit decoding is too slow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D9470FE-0BFE-5A31-B87F-EDCB7FD62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8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B90F93-680E-CD27-70F0-F9069F3A3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C12CCDE8-D92B-46CC-8EAC-4B6939B3BDA3}" type="datetime12">
              <a:rPr lang="uk-UA" noProof="0" smtClean="0"/>
              <a:t>7:23 </a:t>
            </a:fld>
            <a:endParaRPr lang="uk-U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0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Variable-length codes fast decoding: na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 approach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Таблиця 12">
            <a:extLst>
              <a:ext uri="{FF2B5EF4-FFF2-40B4-BE49-F238E27FC236}">
                <a16:creationId xmlns:a16="http://schemas.microsoft.com/office/drawing/2014/main" id="{FA6E600D-7818-4E3D-8211-24F664471377}"/>
              </a:ext>
            </a:extLst>
          </p:cNvPr>
          <p:cNvGraphicFramePr>
            <a:graphicFrameLocks noGrp="1"/>
          </p:cNvGraphicFramePr>
          <p:nvPr/>
        </p:nvGraphicFramePr>
        <p:xfrm>
          <a:off x="747426" y="2145134"/>
          <a:ext cx="10506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34">
                  <a:extLst>
                    <a:ext uri="{9D8B030D-6E8A-4147-A177-3AD203B41FA5}">
                      <a16:colId xmlns:a16="http://schemas.microsoft.com/office/drawing/2014/main" val="1932121832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4081057672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511406419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878388182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867870949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92511197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036636998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870693961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284191623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2842487036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4290842759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881993481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840232556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404910287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603065307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514810946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4145085727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4036577574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4160525718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96517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327074311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2811836369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740030806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2015139069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709898612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1786009555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2053629552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2755344111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693960225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962840730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3631430042"/>
                    </a:ext>
                  </a:extLst>
                </a:gridCol>
                <a:gridCol w="328334">
                  <a:extLst>
                    <a:ext uri="{9D8B030D-6E8A-4147-A177-3AD203B41FA5}">
                      <a16:colId xmlns:a16="http://schemas.microsoft.com/office/drawing/2014/main" val="4165609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033712"/>
                  </a:ext>
                </a:extLst>
              </a:tr>
            </a:tbl>
          </a:graphicData>
        </a:graphic>
      </p:graphicFrame>
      <p:sp>
        <p:nvSpPr>
          <p:cNvPr id="2" name="Права фігурна дужка 1">
            <a:extLst>
              <a:ext uri="{FF2B5EF4-FFF2-40B4-BE49-F238E27FC236}">
                <a16:creationId xmlns:a16="http://schemas.microsoft.com/office/drawing/2014/main" id="{10EEE9F2-16DD-48C7-8555-F5380F269CE4}"/>
              </a:ext>
            </a:extLst>
          </p:cNvPr>
          <p:cNvSpPr/>
          <p:nvPr/>
        </p:nvSpPr>
        <p:spPr>
          <a:xfrm rot="16200000" flipH="1" flipV="1">
            <a:off x="5904096" y="-2489374"/>
            <a:ext cx="193350" cy="1050668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0B8CF-3ECA-4B31-BBDB-C57521CEAB9D}"/>
              </a:ext>
            </a:extLst>
          </p:cNvPr>
          <p:cNvSpPr txBox="1"/>
          <p:nvPr/>
        </p:nvSpPr>
        <p:spPr>
          <a:xfrm>
            <a:off x="5567798" y="286808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32 </a:t>
            </a:r>
            <a:r>
              <a:rPr lang="en-US" dirty="0"/>
              <a:t>bits</a:t>
            </a:r>
            <a:endParaRPr lang="uk-UA" dirty="0"/>
          </a:p>
        </p:txBody>
      </p:sp>
      <p:sp>
        <p:nvSpPr>
          <p:cNvPr id="14" name="Права фігурна дужка 13">
            <a:extLst>
              <a:ext uri="{FF2B5EF4-FFF2-40B4-BE49-F238E27FC236}">
                <a16:creationId xmlns:a16="http://schemas.microsoft.com/office/drawing/2014/main" id="{147B880F-A8DF-4010-9900-A090AD495313}"/>
              </a:ext>
            </a:extLst>
          </p:cNvPr>
          <p:cNvSpPr/>
          <p:nvPr/>
        </p:nvSpPr>
        <p:spPr>
          <a:xfrm rot="5400000" flipH="1">
            <a:off x="2453490" y="114348"/>
            <a:ext cx="152387" cy="356451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BFD0D-C1C8-4C2B-9872-41D844FB6F7F}"/>
              </a:ext>
            </a:extLst>
          </p:cNvPr>
          <p:cNvSpPr txBox="1"/>
          <p:nvPr/>
        </p:nvSpPr>
        <p:spPr>
          <a:xfrm>
            <a:off x="1931057" y="1422518"/>
            <a:ext cx="11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codeword</a:t>
            </a:r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3E8F7-2D4D-40EA-9ECA-9399E043580F}"/>
              </a:ext>
            </a:extLst>
          </p:cNvPr>
          <p:cNvSpPr txBox="1"/>
          <p:nvPr/>
        </p:nvSpPr>
        <p:spPr>
          <a:xfrm>
            <a:off x="781118" y="3572972"/>
            <a:ext cx="8538107" cy="138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arenR"/>
            </a:pPr>
            <a:r>
              <a:rPr lang="en-US" sz="2400" dirty="0"/>
              <a:t>Read 32-bit (or 64-bit) value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/>
              <a:t>from the encoded bitstream.</a:t>
            </a:r>
            <a:endParaRPr lang="ru-RU" sz="2400" dirty="0"/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en-US" sz="2400" dirty="0">
                <a:cs typeface="Times New Roman" panose="02020603050405020304" pitchFamily="18" charset="0"/>
              </a:rPr>
              <a:t>Output the decoded value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Tx/>
              <a:buAutoNum type="arabicParenR"/>
            </a:pPr>
            <a:r>
              <a:rPr lang="en-US" sz="2400" dirty="0">
                <a:cs typeface="Times New Roman" panose="02020603050405020304" pitchFamily="18" charset="0"/>
              </a:rPr>
              <a:t>Shift the bitstream by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bits to the left.</a:t>
            </a:r>
            <a:endParaRPr lang="uk-UA" sz="2400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C73CC30A-FF92-76DB-632B-F8807AED75A1}"/>
              </a:ext>
            </a:extLst>
          </p:cNvPr>
          <p:cNvGrpSpPr/>
          <p:nvPr/>
        </p:nvGrpSpPr>
        <p:grpSpPr>
          <a:xfrm>
            <a:off x="1568740" y="5461233"/>
            <a:ext cx="9106830" cy="688008"/>
            <a:chOff x="1568740" y="5461233"/>
            <a:chExt cx="9106830" cy="688008"/>
          </a:xfrm>
        </p:grpSpPr>
        <p:sp>
          <p:nvSpPr>
            <p:cNvPr id="3" name="Прямокутник: округлені кути 2">
              <a:extLst>
                <a:ext uri="{FF2B5EF4-FFF2-40B4-BE49-F238E27FC236}">
                  <a16:creationId xmlns:a16="http://schemas.microsoft.com/office/drawing/2014/main" id="{B589234D-07AB-4DE0-8979-5C32FD16CB02}"/>
                </a:ext>
              </a:extLst>
            </p:cNvPr>
            <p:cNvSpPr/>
            <p:nvPr/>
          </p:nvSpPr>
          <p:spPr>
            <a:xfrm>
              <a:off x="1568740" y="5461233"/>
              <a:ext cx="9106830" cy="68800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2662CB-E61D-434F-B590-59D6C1F3A33C}"/>
                </a:ext>
              </a:extLst>
            </p:cNvPr>
            <p:cNvSpPr txBox="1"/>
            <p:nvPr/>
          </p:nvSpPr>
          <p:spPr>
            <a:xfrm>
              <a:off x="1746459" y="5525258"/>
              <a:ext cx="8929111" cy="494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dirty="0"/>
                <a:t>Problem: size of the lookup tables </a:t>
              </a:r>
              <a:r>
                <a:rPr lang="en-US" sz="2400" i="1" dirty="0"/>
                <a:t>D</a:t>
              </a:r>
              <a:r>
                <a:rPr lang="en-US" sz="2400" dirty="0"/>
                <a:t> and </a:t>
              </a:r>
              <a:r>
                <a:rPr lang="en-US" sz="2400" i="1" dirty="0"/>
                <a:t>S</a:t>
              </a:r>
              <a:r>
                <a:rPr lang="en-US" sz="2400" dirty="0"/>
                <a:t> (5x2</a:t>
              </a:r>
              <a:r>
                <a:rPr lang="en-US" sz="2400" baseline="30000" dirty="0"/>
                <a:t>32</a:t>
              </a:r>
              <a:r>
                <a:rPr lang="en-US" sz="2400" dirty="0"/>
                <a:t> or 5x2</a:t>
              </a:r>
              <a:r>
                <a:rPr lang="en-US" sz="2400" baseline="30000" dirty="0"/>
                <a:t>64</a:t>
              </a:r>
              <a:r>
                <a:rPr lang="en-US" sz="2400" dirty="0"/>
                <a:t> bytes).</a:t>
              </a:r>
              <a:endParaRPr lang="uk-UA" sz="2400" dirty="0"/>
            </a:p>
          </p:txBody>
        </p:sp>
      </p:grp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8C3D61D-FF94-3B63-EBE6-07260A95924B}"/>
              </a:ext>
            </a:extLst>
          </p:cNvPr>
          <p:cNvSpPr/>
          <p:nvPr/>
        </p:nvSpPr>
        <p:spPr>
          <a:xfrm>
            <a:off x="457746" y="5435482"/>
            <a:ext cx="11276508" cy="915977"/>
          </a:xfrm>
          <a:prstGeom prst="roundRect">
            <a:avLst>
              <a:gd name="adj" fmla="val 10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MR9"/>
              </a:rPr>
              <a:t>F. </a:t>
            </a:r>
            <a:r>
              <a:rPr lang="en-US" sz="2200" dirty="0" err="1">
                <a:solidFill>
                  <a:schemeClr val="tx1"/>
                </a:solidFill>
                <a:latin typeface="CMR9"/>
              </a:rPr>
              <a:t>Giesen</a:t>
            </a:r>
            <a:r>
              <a:rPr lang="en-US" sz="2200" dirty="0">
                <a:solidFill>
                  <a:schemeClr val="tx1"/>
                </a:solidFill>
                <a:latin typeface="CMR9"/>
              </a:rPr>
              <a:t>. Entropy decoding in </a:t>
            </a:r>
            <a:r>
              <a:rPr lang="en-US" sz="2200" dirty="0" err="1">
                <a:solidFill>
                  <a:schemeClr val="tx1"/>
                </a:solidFill>
                <a:latin typeface="CMR9"/>
              </a:rPr>
              <a:t>oodle</a:t>
            </a:r>
            <a:r>
              <a:rPr lang="en-US" sz="2200" dirty="0">
                <a:solidFill>
                  <a:schemeClr val="tx1"/>
                </a:solidFill>
                <a:latin typeface="CMR9"/>
              </a:rPr>
              <a:t> data: Huffman decoding on the jaguar. </a:t>
            </a:r>
            <a:r>
              <a:rPr lang="en-US" sz="2200" dirty="0">
                <a:solidFill>
                  <a:schemeClr val="tx1"/>
                </a:solidFill>
                <a:latin typeface="CMR9"/>
                <a:hlinkClick r:id="rId3"/>
              </a:rPr>
              <a:t>https://fgiesen. wordpress.com/2022/04/04/</a:t>
            </a:r>
            <a:r>
              <a:rPr lang="en-US" sz="2200" dirty="0">
                <a:solidFill>
                  <a:schemeClr val="tx1"/>
                </a:solidFill>
                <a:latin typeface="CMR9"/>
              </a:rPr>
              <a:t>entropy-decoding-in-</a:t>
            </a:r>
            <a:r>
              <a:rPr lang="en-US" sz="2200" dirty="0" err="1">
                <a:solidFill>
                  <a:schemeClr val="tx1"/>
                </a:solidFill>
                <a:latin typeface="CMR9"/>
              </a:rPr>
              <a:t>oodledata</a:t>
            </a:r>
            <a:r>
              <a:rPr lang="en-US" sz="2200" dirty="0">
                <a:solidFill>
                  <a:schemeClr val="tx1"/>
                </a:solidFill>
                <a:latin typeface="CMR9"/>
              </a:rPr>
              <a:t>-</a:t>
            </a:r>
            <a:r>
              <a:rPr lang="en-US" sz="2200" dirty="0" err="1">
                <a:solidFill>
                  <a:schemeClr val="tx1"/>
                </a:solidFill>
                <a:latin typeface="CMR9"/>
              </a:rPr>
              <a:t>huffman</a:t>
            </a:r>
            <a:r>
              <a:rPr lang="en-US" sz="2200" dirty="0">
                <a:solidFill>
                  <a:schemeClr val="tx1"/>
                </a:solidFill>
                <a:latin typeface="CMR9"/>
              </a:rPr>
              <a:t>-decoding-on-the-jaguar/.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9607DAE-004A-3D5E-0D0D-F07D2DF27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9</a:t>
            </a:fld>
            <a:endParaRPr lang="uk-UA" noProof="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7191F8-A073-6082-A9B1-20FCC67CB2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4A2B2886-9DA8-44F8-8D51-789DBB285CD3}" type="datetime12">
              <a:rPr lang="uk-UA" noProof="0" smtClean="0"/>
              <a:t>7:23 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447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62_TF10001108.potx" id="{21DC93A5-EE26-4E24-852B-A06E088E4749}" vid="{48810C3A-B3F2-4709-952B-86AE71353C0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4369</Words>
  <Application>Microsoft Office PowerPoint</Application>
  <PresentationFormat>Широкий екран</PresentationFormat>
  <Paragraphs>1149</Paragraphs>
  <Slides>65</Slides>
  <Notes>64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20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65</vt:i4>
      </vt:variant>
    </vt:vector>
  </HeadingPairs>
  <TitlesOfParts>
    <vt:vector size="87" baseType="lpstr">
      <vt:lpstr>Arial</vt:lpstr>
      <vt:lpstr>Arial Black</vt:lpstr>
      <vt:lpstr>Calibri</vt:lpstr>
      <vt:lpstr>Cambria Math</vt:lpstr>
      <vt:lpstr>CMBX12</vt:lpstr>
      <vt:lpstr>CMMI10</vt:lpstr>
      <vt:lpstr>CMMI12</vt:lpstr>
      <vt:lpstr>CMR10</vt:lpstr>
      <vt:lpstr>CMR12</vt:lpstr>
      <vt:lpstr>CMR9</vt:lpstr>
      <vt:lpstr>CMTI10</vt:lpstr>
      <vt:lpstr>CMTI12</vt:lpstr>
      <vt:lpstr>CMTT12</vt:lpstr>
      <vt:lpstr>Courier New</vt:lpstr>
      <vt:lpstr>Segoe UI</vt:lpstr>
      <vt:lpstr>Segoe UI Light</vt:lpstr>
      <vt:lpstr>Segoe UI Semibold</vt:lpstr>
      <vt:lpstr>Symbol</vt:lpstr>
      <vt:lpstr>Times New Roman</vt:lpstr>
      <vt:lpstr>Wingdings</vt:lpstr>
      <vt:lpstr>WelcomeDoc</vt:lpstr>
      <vt:lpstr>Equation</vt:lpstr>
      <vt:lpstr>The Discreet Charm of Multi-pattern Codes</vt:lpstr>
      <vt:lpstr>Statistical loseless compression</vt:lpstr>
      <vt:lpstr>Key features: decoding speed</vt:lpstr>
      <vt:lpstr>Key features: search in compressed file</vt:lpstr>
      <vt:lpstr>Compressed search: example</vt:lpstr>
      <vt:lpstr>Key features: synchronization</vt:lpstr>
      <vt:lpstr>Key features: universality</vt:lpstr>
      <vt:lpstr>Encoding and decoding</vt:lpstr>
      <vt:lpstr>Variable-length codes fast decoding: naive approach</vt:lpstr>
      <vt:lpstr>Naive approach applicability in data compression</vt:lpstr>
      <vt:lpstr>‘Decoding in parts’ principle</vt:lpstr>
      <vt:lpstr>Huffman codes: not applicable for decoding in parts</vt:lpstr>
      <vt:lpstr>(s,c)-dense codes</vt:lpstr>
      <vt:lpstr>Pattern codes</vt:lpstr>
      <vt:lpstr>Fibonacci codes</vt:lpstr>
      <vt:lpstr>Fibonacci codes</vt:lpstr>
      <vt:lpstr>Fibonacci codes encoding and decoding</vt:lpstr>
      <vt:lpstr>Fibonacci codes fast decoding</vt:lpstr>
      <vt:lpstr>Fibonacci fast decoding</vt:lpstr>
      <vt:lpstr>Fibonacci fast decoding</vt:lpstr>
      <vt:lpstr>Natural language text compression: Fibonacci codes</vt:lpstr>
      <vt:lpstr>Delimiters</vt:lpstr>
      <vt:lpstr>Multi-delimiter code: definition</vt:lpstr>
      <vt:lpstr>Презентація PowerPoint</vt:lpstr>
      <vt:lpstr>Code D2,3 (delimiters 0110, 01110) – example</vt:lpstr>
      <vt:lpstr>Multi-delimiter codes vs Fibonacci codes</vt:lpstr>
      <vt:lpstr>Презентація PowerPoint</vt:lpstr>
      <vt:lpstr>Word based compression – excess over entropy</vt:lpstr>
      <vt:lpstr>Main problem: non-monotonousness</vt:lpstr>
      <vt:lpstr>The reverse codes – key idea</vt:lpstr>
      <vt:lpstr>Codeword set construction — R2,4–∞ , K={0, 1, 3} </vt:lpstr>
      <vt:lpstr>R2–∞ decoding</vt:lpstr>
      <vt:lpstr>Word based compression</vt:lpstr>
      <vt:lpstr>Designed for ultra-fast decoding – BCT-code</vt:lpstr>
      <vt:lpstr>Binary-coded ternary number representation</vt:lpstr>
      <vt:lpstr>BCT-code</vt:lpstr>
      <vt:lpstr>Decoding principle</vt:lpstr>
      <vt:lpstr>Decoding algorithm</vt:lpstr>
      <vt:lpstr>Encoding</vt:lpstr>
      <vt:lpstr>Презентація PowerPoint</vt:lpstr>
      <vt:lpstr>BCT decoding in parts – example</vt:lpstr>
      <vt:lpstr>BCT fast decoding</vt:lpstr>
      <vt:lpstr>Decoding in parts</vt:lpstr>
      <vt:lpstr>Презентація PowerPoint</vt:lpstr>
      <vt:lpstr>Word-based compression ratio vs. decoding speed</vt:lpstr>
      <vt:lpstr>Презентація PowerPoint</vt:lpstr>
      <vt:lpstr>How to improve the BCT compression ratio?</vt:lpstr>
      <vt:lpstr>Презентація PowerPoint</vt:lpstr>
      <vt:lpstr>Codewords of the code M34 (=M3422…)</vt:lpstr>
      <vt:lpstr>BCMix decoding </vt:lpstr>
      <vt:lpstr>BCMix decoding </vt:lpstr>
      <vt:lpstr>BCMix decoding in parts </vt:lpstr>
      <vt:lpstr>BCMix decoding in parts </vt:lpstr>
      <vt:lpstr>BCMix fast decoding</vt:lpstr>
      <vt:lpstr>Finding the optimal code</vt:lpstr>
      <vt:lpstr>Experimental results</vt:lpstr>
      <vt:lpstr>Experimental results</vt:lpstr>
      <vt:lpstr>Alternative solutions</vt:lpstr>
      <vt:lpstr>BCMix codes in LZ77 compression (BC-ZIP)</vt:lpstr>
      <vt:lpstr>BCMix codes in adaptive encoding</vt:lpstr>
      <vt:lpstr>Adaptive coding – experimental results</vt:lpstr>
      <vt:lpstr>Integer Retrieval from Unordered Compressed Sequences</vt:lpstr>
      <vt:lpstr>Integer Retrieval Experiments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2019-11-30T05:41:08Z</dcterms:created>
  <dcterms:modified xsi:type="dcterms:W3CDTF">2024-08-26T06:54:30Z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